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Lexend SemiBold" panose="020B0604020202020204" charset="0"/>
      <p:regular r:id="rId11"/>
      <p:bold r:id="rId12"/>
    </p:embeddedFont>
    <p:embeddedFont>
      <p:font typeface="Plus Jakarta Sans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>
        <p:guide pos="55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aa2d2e5d6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3aa2d2e5d6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a2d2e5d6d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aa2d2e5d6d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a2d2e5d6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aa2d2e5d6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a2d2e5d6d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aa2d2e5d6d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a2d2e5d6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aa2d2e5d6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a654738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aa654738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a2d2e5d6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aa2d2e5d6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0" y="0"/>
            <a:ext cx="4296564" cy="454590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>
            <a:spLocks noGrp="1"/>
          </p:cNvSpPr>
          <p:nvPr>
            <p:ph type="pic" idx="2"/>
          </p:nvPr>
        </p:nvSpPr>
        <p:spPr>
          <a:xfrm>
            <a:off x="5661962" y="1866822"/>
            <a:ext cx="2780998" cy="4305274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11"/>
          <p:cNvSpPr>
            <a:spLocks noGrp="1"/>
          </p:cNvSpPr>
          <p:nvPr>
            <p:ph type="pic" idx="3"/>
          </p:nvPr>
        </p:nvSpPr>
        <p:spPr>
          <a:xfrm>
            <a:off x="2441241" y="4652766"/>
            <a:ext cx="2780998" cy="40572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>
            <a:spLocks noGrp="1"/>
          </p:cNvSpPr>
          <p:nvPr>
            <p:ph type="pic" idx="2"/>
          </p:nvPr>
        </p:nvSpPr>
        <p:spPr>
          <a:xfrm>
            <a:off x="6763012" y="0"/>
            <a:ext cx="4179308" cy="52882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>
            <a:spLocks noGrp="1"/>
          </p:cNvSpPr>
          <p:nvPr>
            <p:ph type="pic" idx="2"/>
          </p:nvPr>
        </p:nvSpPr>
        <p:spPr>
          <a:xfrm>
            <a:off x="1061347" y="2198001"/>
            <a:ext cx="3312533" cy="1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3"/>
          <p:cNvSpPr>
            <a:spLocks noGrp="1"/>
          </p:cNvSpPr>
          <p:nvPr>
            <p:ph type="pic" idx="3"/>
          </p:nvPr>
        </p:nvSpPr>
        <p:spPr>
          <a:xfrm>
            <a:off x="4373880" y="4038601"/>
            <a:ext cx="4842682" cy="184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>
            <a:spLocks noGrp="1"/>
          </p:cNvSpPr>
          <p:nvPr>
            <p:ph type="pic" idx="2"/>
          </p:nvPr>
        </p:nvSpPr>
        <p:spPr>
          <a:xfrm>
            <a:off x="999951" y="2143758"/>
            <a:ext cx="5512613" cy="37753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>
            <a:spLocks noGrp="1"/>
          </p:cNvSpPr>
          <p:nvPr>
            <p:ph type="pic" idx="2"/>
          </p:nvPr>
        </p:nvSpPr>
        <p:spPr>
          <a:xfrm>
            <a:off x="7421880" y="0"/>
            <a:ext cx="477012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>
            <a:spLocks noGrp="1"/>
          </p:cNvSpPr>
          <p:nvPr>
            <p:ph type="pic" idx="2"/>
          </p:nvPr>
        </p:nvSpPr>
        <p:spPr>
          <a:xfrm>
            <a:off x="991222" y="4039564"/>
            <a:ext cx="1987932" cy="2025955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3"/>
          <p:cNvSpPr>
            <a:spLocks noGrp="1"/>
          </p:cNvSpPr>
          <p:nvPr>
            <p:ph type="pic" idx="3"/>
          </p:nvPr>
        </p:nvSpPr>
        <p:spPr>
          <a:xfrm>
            <a:off x="7078644" y="0"/>
            <a:ext cx="4317017" cy="6065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7654174" y="1756941"/>
            <a:ext cx="3578062" cy="358569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793209" y="1929500"/>
            <a:ext cx="3578062" cy="42062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>
            <a:spLocks noGrp="1"/>
          </p:cNvSpPr>
          <p:nvPr>
            <p:ph type="pic" idx="2"/>
          </p:nvPr>
        </p:nvSpPr>
        <p:spPr>
          <a:xfrm>
            <a:off x="1122307" y="2163341"/>
            <a:ext cx="4386393" cy="3343379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7"/>
          <p:cNvSpPr>
            <a:spLocks noGrp="1"/>
          </p:cNvSpPr>
          <p:nvPr>
            <p:ph type="pic" idx="3"/>
          </p:nvPr>
        </p:nvSpPr>
        <p:spPr>
          <a:xfrm>
            <a:off x="6096000" y="5506720"/>
            <a:ext cx="3333946" cy="28570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>
            <a:spLocks noGrp="1"/>
          </p:cNvSpPr>
          <p:nvPr>
            <p:ph type="pic" idx="2"/>
          </p:nvPr>
        </p:nvSpPr>
        <p:spPr>
          <a:xfrm>
            <a:off x="1642646" y="2545633"/>
            <a:ext cx="1284662" cy="1284662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8"/>
          <p:cNvSpPr>
            <a:spLocks noGrp="1"/>
          </p:cNvSpPr>
          <p:nvPr>
            <p:ph type="pic" idx="3"/>
          </p:nvPr>
        </p:nvSpPr>
        <p:spPr>
          <a:xfrm>
            <a:off x="4355366" y="2545633"/>
            <a:ext cx="1284662" cy="1284662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8"/>
          <p:cNvSpPr>
            <a:spLocks noGrp="1"/>
          </p:cNvSpPr>
          <p:nvPr>
            <p:ph type="pic" idx="4"/>
          </p:nvPr>
        </p:nvSpPr>
        <p:spPr>
          <a:xfrm>
            <a:off x="7068086" y="2545633"/>
            <a:ext cx="1284662" cy="12846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>
            <a:spLocks noGrp="1"/>
          </p:cNvSpPr>
          <p:nvPr>
            <p:ph type="pic" idx="2"/>
          </p:nvPr>
        </p:nvSpPr>
        <p:spPr>
          <a:xfrm>
            <a:off x="1061347" y="2243720"/>
            <a:ext cx="4166475" cy="218767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9"/>
          <p:cNvSpPr>
            <a:spLocks noGrp="1"/>
          </p:cNvSpPr>
          <p:nvPr>
            <p:ph type="pic" idx="3"/>
          </p:nvPr>
        </p:nvSpPr>
        <p:spPr>
          <a:xfrm>
            <a:off x="5401056" y="2243720"/>
            <a:ext cx="6211825" cy="21876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>
            <a:spLocks noGrp="1"/>
          </p:cNvSpPr>
          <p:nvPr>
            <p:ph type="pic" idx="2"/>
          </p:nvPr>
        </p:nvSpPr>
        <p:spPr>
          <a:xfrm>
            <a:off x="1122307" y="1990847"/>
            <a:ext cx="4609838" cy="486715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582930" y="6385957"/>
            <a:ext cx="171831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www.yourwebsite.com</a:t>
            </a:r>
            <a:endParaRPr sz="10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9890760" y="6385957"/>
            <a:ext cx="171831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Project Proposal V1.0</a:t>
            </a:r>
            <a:endParaRPr sz="10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5585460" y="6326504"/>
            <a:ext cx="1021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u="none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 sz="1000" b="0" u="none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2" pos="234">
          <p15:clr>
            <a:srgbClr val="F26B43"/>
          </p15:clr>
        </p15:guide>
        <p15:guide id="3" pos="7446">
          <p15:clr>
            <a:srgbClr val="F26B43"/>
          </p15:clr>
        </p15:guide>
        <p15:guide id="4" orient="horz" pos="40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4296564" y="0"/>
            <a:ext cx="7895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8" name="Google Shape;48;p16"/>
          <p:cNvSpPr/>
          <p:nvPr/>
        </p:nvSpPr>
        <p:spPr>
          <a:xfrm>
            <a:off x="4296566" y="0"/>
            <a:ext cx="7895435" cy="6858000"/>
          </a:xfrm>
          <a:custGeom>
            <a:avLst/>
            <a:gdLst/>
            <a:ahLst/>
            <a:cxnLst/>
            <a:rect l="l" t="t" r="r" b="b"/>
            <a:pathLst>
              <a:path w="7895435" h="6858000" extrusionOk="0">
                <a:moveTo>
                  <a:pt x="0" y="5850080"/>
                </a:moveTo>
                <a:lnTo>
                  <a:pt x="164758" y="5971063"/>
                </a:lnTo>
                <a:cubicBezTo>
                  <a:pt x="636181" y="6308945"/>
                  <a:pt x="1079516" y="6593309"/>
                  <a:pt x="1496834" y="6828783"/>
                </a:cubicBezTo>
                <a:lnTo>
                  <a:pt x="1550581" y="6858000"/>
                </a:lnTo>
                <a:lnTo>
                  <a:pt x="1534717" y="6858000"/>
                </a:lnTo>
                <a:lnTo>
                  <a:pt x="1494464" y="6836124"/>
                </a:lnTo>
                <a:cubicBezTo>
                  <a:pt x="1076607" y="6600398"/>
                  <a:pt x="632712" y="6315707"/>
                  <a:pt x="160707" y="5977417"/>
                </a:cubicBezTo>
                <a:lnTo>
                  <a:pt x="0" y="5859410"/>
                </a:lnTo>
                <a:close/>
                <a:moveTo>
                  <a:pt x="0" y="5621840"/>
                </a:moveTo>
                <a:lnTo>
                  <a:pt x="156855" y="5727446"/>
                </a:lnTo>
                <a:cubicBezTo>
                  <a:pt x="963736" y="6256038"/>
                  <a:pt x="1683814" y="6624406"/>
                  <a:pt x="2328946" y="6857975"/>
                </a:cubicBezTo>
                <a:lnTo>
                  <a:pt x="2329019" y="6858000"/>
                </a:lnTo>
                <a:lnTo>
                  <a:pt x="2307788" y="6858000"/>
                </a:lnTo>
                <a:lnTo>
                  <a:pt x="2046588" y="6757295"/>
                </a:lnTo>
                <a:cubicBezTo>
                  <a:pt x="1474267" y="6523404"/>
                  <a:pt x="845587" y="6187653"/>
                  <a:pt x="153074" y="5734004"/>
                </a:cubicBezTo>
                <a:lnTo>
                  <a:pt x="0" y="5630946"/>
                </a:lnTo>
                <a:close/>
                <a:moveTo>
                  <a:pt x="7895435" y="4803418"/>
                </a:moveTo>
                <a:lnTo>
                  <a:pt x="7895435" y="4822191"/>
                </a:lnTo>
                <a:lnTo>
                  <a:pt x="7818837" y="4996174"/>
                </a:lnTo>
                <a:cubicBezTo>
                  <a:pt x="7590125" y="5486038"/>
                  <a:pt x="7333113" y="5944646"/>
                  <a:pt x="7034490" y="6342285"/>
                </a:cubicBezTo>
                <a:cubicBezTo>
                  <a:pt x="6913900" y="6502862"/>
                  <a:pt x="6786534" y="6653496"/>
                  <a:pt x="6651517" y="6792231"/>
                </a:cubicBezTo>
                <a:lnTo>
                  <a:pt x="6584331" y="6858000"/>
                </a:lnTo>
                <a:lnTo>
                  <a:pt x="6573431" y="6858000"/>
                </a:lnTo>
                <a:lnTo>
                  <a:pt x="6646178" y="6786805"/>
                </a:lnTo>
                <a:cubicBezTo>
                  <a:pt x="6780946" y="6648354"/>
                  <a:pt x="6908071" y="6498021"/>
                  <a:pt x="7028426" y="6337760"/>
                </a:cubicBezTo>
                <a:cubicBezTo>
                  <a:pt x="7326772" y="5940494"/>
                  <a:pt x="7583584" y="5482205"/>
                  <a:pt x="7812143" y="4992621"/>
                </a:cubicBezTo>
                <a:close/>
                <a:moveTo>
                  <a:pt x="7895435" y="3357473"/>
                </a:moveTo>
                <a:lnTo>
                  <a:pt x="7895435" y="3378153"/>
                </a:lnTo>
                <a:lnTo>
                  <a:pt x="7849070" y="3495878"/>
                </a:lnTo>
                <a:cubicBezTo>
                  <a:pt x="7553186" y="4226493"/>
                  <a:pt x="7219515" y="4936600"/>
                  <a:pt x="6805776" y="5535719"/>
                </a:cubicBezTo>
                <a:cubicBezTo>
                  <a:pt x="6418449" y="6096616"/>
                  <a:pt x="5961060" y="6560175"/>
                  <a:pt x="5399013" y="6852151"/>
                </a:cubicBezTo>
                <a:lnTo>
                  <a:pt x="5386815" y="6858000"/>
                </a:lnTo>
                <a:lnTo>
                  <a:pt x="5368596" y="6858000"/>
                </a:lnTo>
                <a:lnTo>
                  <a:pt x="5395263" y="6845222"/>
                </a:lnTo>
                <a:cubicBezTo>
                  <a:pt x="5956383" y="6553909"/>
                  <a:pt x="6412955" y="6091276"/>
                  <a:pt x="6799550" y="5531453"/>
                </a:cubicBezTo>
                <a:cubicBezTo>
                  <a:pt x="7212907" y="4932875"/>
                  <a:pt x="7546386" y="4223121"/>
                  <a:pt x="7842141" y="3492796"/>
                </a:cubicBezTo>
                <a:close/>
                <a:moveTo>
                  <a:pt x="7895435" y="1911351"/>
                </a:moveTo>
                <a:lnTo>
                  <a:pt x="7895435" y="1931420"/>
                </a:lnTo>
                <a:lnTo>
                  <a:pt x="7617352" y="2616380"/>
                </a:lnTo>
                <a:cubicBezTo>
                  <a:pt x="7326772" y="3318169"/>
                  <a:pt x="7010594" y="4020038"/>
                  <a:pt x="6626732" y="4635815"/>
                </a:cubicBezTo>
                <a:cubicBezTo>
                  <a:pt x="5468230" y="6494361"/>
                  <a:pt x="3694074" y="7568713"/>
                  <a:pt x="150090" y="5491855"/>
                </a:cubicBezTo>
                <a:lnTo>
                  <a:pt x="0" y="5401032"/>
                </a:lnTo>
                <a:lnTo>
                  <a:pt x="0" y="5392128"/>
                </a:lnTo>
                <a:lnTo>
                  <a:pt x="153617" y="5485088"/>
                </a:lnTo>
                <a:cubicBezTo>
                  <a:pt x="3692668" y="7559160"/>
                  <a:pt x="5463926" y="6486962"/>
                  <a:pt x="6620314" y="4631804"/>
                </a:cubicBezTo>
                <a:cubicBezTo>
                  <a:pt x="7131777" y="3811282"/>
                  <a:pt x="7523171" y="2837514"/>
                  <a:pt x="7893966" y="1914988"/>
                </a:cubicBezTo>
                <a:close/>
                <a:moveTo>
                  <a:pt x="7895435" y="614959"/>
                </a:moveTo>
                <a:lnTo>
                  <a:pt x="7895435" y="632644"/>
                </a:lnTo>
                <a:lnTo>
                  <a:pt x="7803641" y="826729"/>
                </a:lnTo>
                <a:cubicBezTo>
                  <a:pt x="7682276" y="1090955"/>
                  <a:pt x="7562141" y="1365686"/>
                  <a:pt x="7440099" y="1644784"/>
                </a:cubicBezTo>
                <a:cubicBezTo>
                  <a:pt x="7164538" y="2274873"/>
                  <a:pt x="6879285" y="2927260"/>
                  <a:pt x="6548119" y="3531390"/>
                </a:cubicBezTo>
                <a:cubicBezTo>
                  <a:pt x="5421695" y="5586325"/>
                  <a:pt x="3764868" y="7083511"/>
                  <a:pt x="157153" y="5252377"/>
                </a:cubicBezTo>
                <a:lnTo>
                  <a:pt x="0" y="5169354"/>
                </a:lnTo>
                <a:lnTo>
                  <a:pt x="0" y="5160820"/>
                </a:lnTo>
                <a:lnTo>
                  <a:pt x="160106" y="5245406"/>
                </a:lnTo>
                <a:cubicBezTo>
                  <a:pt x="3762615" y="7073983"/>
                  <a:pt x="5416856" y="5579309"/>
                  <a:pt x="6541444" y="3527763"/>
                </a:cubicBezTo>
                <a:cubicBezTo>
                  <a:pt x="6872484" y="2923859"/>
                  <a:pt x="7157670" y="2271696"/>
                  <a:pt x="7433136" y="1641770"/>
                </a:cubicBezTo>
                <a:cubicBezTo>
                  <a:pt x="7554889" y="1363361"/>
                  <a:pt x="7674743" y="1089297"/>
                  <a:pt x="7795820" y="825652"/>
                </a:cubicBezTo>
                <a:close/>
                <a:moveTo>
                  <a:pt x="7635857" y="0"/>
                </a:moveTo>
                <a:lnTo>
                  <a:pt x="7644485" y="0"/>
                </a:lnTo>
                <a:lnTo>
                  <a:pt x="7475326" y="316445"/>
                </a:lnTo>
                <a:cubicBezTo>
                  <a:pt x="7303670" y="648430"/>
                  <a:pt x="7136477" y="1001490"/>
                  <a:pt x="6966048" y="1361395"/>
                </a:cubicBezTo>
                <a:cubicBezTo>
                  <a:pt x="5767883" y="3891635"/>
                  <a:pt x="4409941" y="6759288"/>
                  <a:pt x="216831" y="5030204"/>
                </a:cubicBezTo>
                <a:lnTo>
                  <a:pt x="0" y="4935129"/>
                </a:lnTo>
                <a:lnTo>
                  <a:pt x="0" y="4926878"/>
                </a:lnTo>
                <a:lnTo>
                  <a:pt x="219240" y="5023010"/>
                </a:lnTo>
                <a:cubicBezTo>
                  <a:pt x="4406209" y="6749563"/>
                  <a:pt x="5762510" y="3885348"/>
                  <a:pt x="6959214" y="1358153"/>
                </a:cubicBezTo>
                <a:cubicBezTo>
                  <a:pt x="7129246" y="999091"/>
                  <a:pt x="7296061" y="646837"/>
                  <a:pt x="7467318" y="315479"/>
                </a:cubicBezTo>
                <a:close/>
                <a:moveTo>
                  <a:pt x="7033316" y="0"/>
                </a:moveTo>
                <a:lnTo>
                  <a:pt x="7042029" y="0"/>
                </a:lnTo>
                <a:lnTo>
                  <a:pt x="6944590" y="174035"/>
                </a:lnTo>
                <a:cubicBezTo>
                  <a:pt x="6787582" y="461726"/>
                  <a:pt x="6633606" y="763650"/>
                  <a:pt x="6477207" y="1070336"/>
                </a:cubicBezTo>
                <a:cubicBezTo>
                  <a:pt x="5297040" y="3384574"/>
                  <a:pt x="3979046" y="5969102"/>
                  <a:pt x="178061" y="4760955"/>
                </a:cubicBezTo>
                <a:lnTo>
                  <a:pt x="0" y="4699862"/>
                </a:lnTo>
                <a:lnTo>
                  <a:pt x="0" y="4691873"/>
                </a:lnTo>
                <a:lnTo>
                  <a:pt x="179934" y="4753613"/>
                </a:lnTo>
                <a:cubicBezTo>
                  <a:pt x="3975194" y="5959989"/>
                  <a:pt x="5291669" y="3378436"/>
                  <a:pt x="6470437" y="1066903"/>
                </a:cubicBezTo>
                <a:cubicBezTo>
                  <a:pt x="6626463" y="760951"/>
                  <a:pt x="6780079" y="459729"/>
                  <a:pt x="6936717" y="172616"/>
                </a:cubicBezTo>
                <a:close/>
                <a:moveTo>
                  <a:pt x="6395383" y="0"/>
                </a:moveTo>
                <a:lnTo>
                  <a:pt x="6401890" y="0"/>
                </a:lnTo>
                <a:lnTo>
                  <a:pt x="6391312" y="18085"/>
                </a:lnTo>
                <a:cubicBezTo>
                  <a:pt x="6250703" y="263120"/>
                  <a:pt x="6111984" y="517445"/>
                  <a:pt x="5971457" y="775074"/>
                </a:cubicBezTo>
                <a:cubicBezTo>
                  <a:pt x="4822309" y="2881981"/>
                  <a:pt x="3552564" y="5209914"/>
                  <a:pt x="139892" y="4494570"/>
                </a:cubicBezTo>
                <a:lnTo>
                  <a:pt x="0" y="4461845"/>
                </a:lnTo>
                <a:lnTo>
                  <a:pt x="0" y="4454094"/>
                </a:lnTo>
                <a:lnTo>
                  <a:pt x="140996" y="4487080"/>
                </a:lnTo>
                <a:cubicBezTo>
                  <a:pt x="3548621" y="5201416"/>
                  <a:pt x="4816943" y="2876023"/>
                  <a:pt x="5964847" y="771447"/>
                </a:cubicBezTo>
                <a:cubicBezTo>
                  <a:pt x="6058283" y="600128"/>
                  <a:pt x="6150926" y="430271"/>
                  <a:pt x="6243862" y="263630"/>
                </a:cubicBezTo>
                <a:close/>
                <a:moveTo>
                  <a:pt x="5717769" y="0"/>
                </a:moveTo>
                <a:lnTo>
                  <a:pt x="5726566" y="0"/>
                </a:lnTo>
                <a:lnTo>
                  <a:pt x="5690574" y="59954"/>
                </a:lnTo>
                <a:cubicBezTo>
                  <a:pt x="5609258" y="198366"/>
                  <a:pt x="5528040" y="338846"/>
                  <a:pt x="5446227" y="480357"/>
                </a:cubicBezTo>
                <a:cubicBezTo>
                  <a:pt x="4342216" y="2390036"/>
                  <a:pt x="3129768" y="4487226"/>
                  <a:pt x="102083" y="4231516"/>
                </a:cubicBezTo>
                <a:lnTo>
                  <a:pt x="0" y="4220520"/>
                </a:lnTo>
                <a:lnTo>
                  <a:pt x="0" y="4212947"/>
                </a:lnTo>
                <a:lnTo>
                  <a:pt x="102322" y="4223972"/>
                </a:lnTo>
                <a:cubicBezTo>
                  <a:pt x="3125614" y="4479405"/>
                  <a:pt x="4336821" y="2384323"/>
                  <a:pt x="5439715" y="476570"/>
                </a:cubicBezTo>
                <a:cubicBezTo>
                  <a:pt x="5521287" y="335461"/>
                  <a:pt x="5602270" y="195378"/>
                  <a:pt x="5683352" y="57346"/>
                </a:cubicBezTo>
                <a:close/>
                <a:moveTo>
                  <a:pt x="5007067" y="0"/>
                </a:moveTo>
                <a:lnTo>
                  <a:pt x="5015926" y="0"/>
                </a:lnTo>
                <a:lnTo>
                  <a:pt x="4898764" y="192892"/>
                </a:lnTo>
                <a:cubicBezTo>
                  <a:pt x="3855210" y="1917061"/>
                  <a:pt x="2710238" y="3808747"/>
                  <a:pt x="64833" y="3972522"/>
                </a:cubicBezTo>
                <a:lnTo>
                  <a:pt x="0" y="3975106"/>
                </a:lnTo>
                <a:lnTo>
                  <a:pt x="0" y="3967554"/>
                </a:lnTo>
                <a:lnTo>
                  <a:pt x="63870" y="3965013"/>
                </a:lnTo>
                <a:cubicBezTo>
                  <a:pt x="2705712" y="3801604"/>
                  <a:pt x="3849662" y="1911592"/>
                  <a:pt x="4892282" y="188978"/>
                </a:cubicBezTo>
                <a:close/>
                <a:moveTo>
                  <a:pt x="4268209" y="0"/>
                </a:moveTo>
                <a:lnTo>
                  <a:pt x="4277163" y="0"/>
                </a:lnTo>
                <a:lnTo>
                  <a:pt x="3944517" y="528260"/>
                </a:lnTo>
                <a:cubicBezTo>
                  <a:pt x="3064328" y="1896415"/>
                  <a:pt x="2001426" y="3254045"/>
                  <a:pt x="27783" y="3718448"/>
                </a:cubicBezTo>
                <a:lnTo>
                  <a:pt x="0" y="3724412"/>
                </a:lnTo>
                <a:lnTo>
                  <a:pt x="0" y="3716701"/>
                </a:lnTo>
                <a:lnTo>
                  <a:pt x="25619" y="3711204"/>
                </a:lnTo>
                <a:cubicBezTo>
                  <a:pt x="1996882" y="3247456"/>
                  <a:pt x="3058864" y="1890920"/>
                  <a:pt x="3938363" y="523818"/>
                </a:cubicBezTo>
                <a:close/>
                <a:moveTo>
                  <a:pt x="3517271" y="0"/>
                </a:moveTo>
                <a:lnTo>
                  <a:pt x="3526238" y="0"/>
                </a:lnTo>
                <a:lnTo>
                  <a:pt x="3381604" y="229205"/>
                </a:lnTo>
                <a:cubicBezTo>
                  <a:pt x="2616583" y="1421486"/>
                  <a:pt x="1707869" y="2645354"/>
                  <a:pt x="171278" y="3387259"/>
                </a:cubicBezTo>
                <a:lnTo>
                  <a:pt x="0" y="3463274"/>
                </a:lnTo>
                <a:lnTo>
                  <a:pt x="0" y="3454980"/>
                </a:lnTo>
                <a:lnTo>
                  <a:pt x="167675" y="3380573"/>
                </a:lnTo>
                <a:cubicBezTo>
                  <a:pt x="1702760" y="2639452"/>
                  <a:pt x="2610825" y="1416388"/>
                  <a:pt x="3375366" y="224874"/>
                </a:cubicBezTo>
                <a:close/>
                <a:moveTo>
                  <a:pt x="2782699" y="0"/>
                </a:moveTo>
                <a:lnTo>
                  <a:pt x="2791649" y="0"/>
                </a:lnTo>
                <a:lnTo>
                  <a:pt x="2480737" y="490283"/>
                </a:lnTo>
                <a:cubicBezTo>
                  <a:pt x="1877009" y="1415349"/>
                  <a:pt x="1150997" y="2354630"/>
                  <a:pt x="100592" y="3126587"/>
                </a:cubicBezTo>
                <a:lnTo>
                  <a:pt x="0" y="3196995"/>
                </a:lnTo>
                <a:lnTo>
                  <a:pt x="0" y="3187799"/>
                </a:lnTo>
                <a:lnTo>
                  <a:pt x="95882" y="3120695"/>
                </a:lnTo>
                <a:cubicBezTo>
                  <a:pt x="1145518" y="2349353"/>
                  <a:pt x="1871131" y="1410556"/>
                  <a:pt x="2474571" y="485905"/>
                </a:cubicBezTo>
                <a:close/>
                <a:moveTo>
                  <a:pt x="2098516" y="0"/>
                </a:moveTo>
                <a:lnTo>
                  <a:pt x="2107254" y="0"/>
                </a:lnTo>
                <a:lnTo>
                  <a:pt x="1939659" y="288117"/>
                </a:lnTo>
                <a:cubicBezTo>
                  <a:pt x="1483315" y="1057773"/>
                  <a:pt x="952365" y="1866159"/>
                  <a:pt x="253363" y="2645622"/>
                </a:cubicBezTo>
                <a:lnTo>
                  <a:pt x="0" y="2912422"/>
                </a:lnTo>
                <a:lnTo>
                  <a:pt x="0" y="2901492"/>
                </a:lnTo>
                <a:lnTo>
                  <a:pt x="252343" y="2635408"/>
                </a:lnTo>
                <a:cubicBezTo>
                  <a:pt x="949138" y="1857458"/>
                  <a:pt x="1478771" y="1050734"/>
                  <a:pt x="1934135" y="282620"/>
                </a:cubicBezTo>
                <a:close/>
                <a:moveTo>
                  <a:pt x="1503471" y="0"/>
                </a:moveTo>
                <a:lnTo>
                  <a:pt x="1511967" y="0"/>
                </a:lnTo>
                <a:lnTo>
                  <a:pt x="1410613" y="199814"/>
                </a:lnTo>
                <a:cubicBezTo>
                  <a:pt x="1053488" y="895774"/>
                  <a:pt x="646044" y="1642218"/>
                  <a:pt x="138715" y="2412566"/>
                </a:cubicBezTo>
                <a:lnTo>
                  <a:pt x="0" y="2616125"/>
                </a:lnTo>
                <a:lnTo>
                  <a:pt x="0" y="2602687"/>
                </a:lnTo>
                <a:lnTo>
                  <a:pt x="137824" y="2400169"/>
                </a:lnTo>
                <a:cubicBezTo>
                  <a:pt x="642923" y="1632283"/>
                  <a:pt x="1048940" y="888128"/>
                  <a:pt x="1404990" y="194164"/>
                </a:cubicBezTo>
                <a:close/>
                <a:moveTo>
                  <a:pt x="1015280" y="0"/>
                </a:moveTo>
                <a:lnTo>
                  <a:pt x="1023491" y="0"/>
                </a:lnTo>
                <a:lnTo>
                  <a:pt x="923388" y="239391"/>
                </a:lnTo>
                <a:cubicBezTo>
                  <a:pt x="665655" y="851859"/>
                  <a:pt x="378189" y="1512037"/>
                  <a:pt x="39141" y="2212609"/>
                </a:cubicBezTo>
                <a:lnTo>
                  <a:pt x="0" y="2291924"/>
                </a:lnTo>
                <a:lnTo>
                  <a:pt x="0" y="2274702"/>
                </a:lnTo>
                <a:lnTo>
                  <a:pt x="38047" y="2197511"/>
                </a:lnTo>
                <a:cubicBezTo>
                  <a:pt x="375069" y="1500367"/>
                  <a:pt x="661081" y="843259"/>
                  <a:pt x="917656" y="233472"/>
                </a:cubicBezTo>
                <a:close/>
                <a:moveTo>
                  <a:pt x="632965" y="0"/>
                </a:moveTo>
                <a:lnTo>
                  <a:pt x="640893" y="0"/>
                </a:lnTo>
                <a:lnTo>
                  <a:pt x="612365" y="88063"/>
                </a:lnTo>
                <a:cubicBezTo>
                  <a:pt x="450201" y="587983"/>
                  <a:pt x="274804" y="1123732"/>
                  <a:pt x="78367" y="1694399"/>
                </a:cubicBezTo>
                <a:lnTo>
                  <a:pt x="0" y="1919891"/>
                </a:lnTo>
                <a:lnTo>
                  <a:pt x="0" y="1897000"/>
                </a:lnTo>
                <a:lnTo>
                  <a:pt x="76293" y="1677280"/>
                </a:lnTo>
                <a:cubicBezTo>
                  <a:pt x="270941" y="1111359"/>
                  <a:pt x="444915" y="579828"/>
                  <a:pt x="605876" y="83618"/>
                </a:cubicBezTo>
                <a:close/>
                <a:moveTo>
                  <a:pt x="342978" y="0"/>
                </a:moveTo>
                <a:lnTo>
                  <a:pt x="350768" y="0"/>
                </a:lnTo>
                <a:lnTo>
                  <a:pt x="319087" y="133468"/>
                </a:lnTo>
                <a:cubicBezTo>
                  <a:pt x="246058" y="441340"/>
                  <a:pt x="169796" y="762841"/>
                  <a:pt x="89150" y="1098163"/>
                </a:cubicBezTo>
                <a:lnTo>
                  <a:pt x="0" y="1466064"/>
                </a:lnTo>
                <a:lnTo>
                  <a:pt x="0" y="1433946"/>
                </a:lnTo>
                <a:lnTo>
                  <a:pt x="84806" y="1083805"/>
                </a:lnTo>
                <a:cubicBezTo>
                  <a:pt x="164317" y="753103"/>
                  <a:pt x="239592" y="435773"/>
                  <a:pt x="311707" y="131735"/>
                </a:cubicBezTo>
                <a:close/>
                <a:moveTo>
                  <a:pt x="128215" y="0"/>
                </a:moveTo>
                <a:lnTo>
                  <a:pt x="135839" y="0"/>
                </a:lnTo>
                <a:lnTo>
                  <a:pt x="127795" y="49817"/>
                </a:lnTo>
                <a:cubicBezTo>
                  <a:pt x="105959" y="185558"/>
                  <a:pt x="83763" y="323918"/>
                  <a:pt x="61142" y="464923"/>
                </a:cubicBezTo>
                <a:cubicBezTo>
                  <a:pt x="43085" y="577492"/>
                  <a:pt x="24758" y="691742"/>
                  <a:pt x="6129" y="807678"/>
                </a:cubicBezTo>
                <a:lnTo>
                  <a:pt x="0" y="845734"/>
                </a:lnTo>
                <a:lnTo>
                  <a:pt x="0" y="798415"/>
                </a:lnTo>
                <a:lnTo>
                  <a:pt x="290" y="796614"/>
                </a:lnTo>
                <a:cubicBezTo>
                  <a:pt x="18370" y="684062"/>
                  <a:pt x="36162" y="573120"/>
                  <a:pt x="53698" y="463768"/>
                </a:cubicBezTo>
                <a:cubicBezTo>
                  <a:pt x="76302" y="322883"/>
                  <a:pt x="98482" y="184637"/>
                  <a:pt x="120302" y="49004"/>
                </a:cubicBezTo>
                <a:close/>
              </a:path>
            </a:pathLst>
          </a:custGeom>
          <a:solidFill>
            <a:schemeClr val="lt2">
              <a:alpha val="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9" name="Google Shape;49;p16"/>
          <p:cNvSpPr txBox="1"/>
          <p:nvPr/>
        </p:nvSpPr>
        <p:spPr>
          <a:xfrm>
            <a:off x="4853902" y="2201150"/>
            <a:ext cx="66789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Civic</a:t>
            </a:r>
            <a:endParaRPr sz="96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Utopia</a:t>
            </a:r>
            <a:endParaRPr sz="96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pSp>
        <p:nvGrpSpPr>
          <p:cNvPr id="50" name="Google Shape;50;p16"/>
          <p:cNvGrpSpPr/>
          <p:nvPr/>
        </p:nvGrpSpPr>
        <p:grpSpPr>
          <a:xfrm>
            <a:off x="5082798" y="5647866"/>
            <a:ext cx="5746884" cy="323100"/>
            <a:chOff x="6570531" y="5655427"/>
            <a:chExt cx="5746884" cy="323100"/>
          </a:xfrm>
        </p:grpSpPr>
        <p:sp>
          <p:nvSpPr>
            <p:cNvPr id="51" name="Google Shape;51;p16"/>
            <p:cNvSpPr txBox="1"/>
            <p:nvPr/>
          </p:nvSpPr>
          <p:spPr>
            <a:xfrm>
              <a:off x="6794115" y="5655427"/>
              <a:ext cx="5523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2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Your Voice. Your Vote. Your Vision.</a:t>
              </a:r>
              <a:endParaRPr sz="19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6570531" y="5682134"/>
              <a:ext cx="223500" cy="223500"/>
            </a:xfrm>
            <a:prstGeom prst="star4">
              <a:avLst>
                <a:gd name="adj" fmla="val 1376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53" name="Google Shape;53;p16"/>
          <p:cNvSpPr txBox="1"/>
          <p:nvPr/>
        </p:nvSpPr>
        <p:spPr>
          <a:xfrm>
            <a:off x="4956338" y="933125"/>
            <a:ext cx="554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The AI-Powered Operating System for Democracy</a:t>
            </a:r>
            <a:endParaRPr sz="17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4" name="Google Shape;54;p16"/>
          <p:cNvSpPr txBox="1"/>
          <p:nvPr/>
        </p:nvSpPr>
        <p:spPr>
          <a:xfrm>
            <a:off x="270590" y="5284489"/>
            <a:ext cx="402589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Project by : </a:t>
            </a:r>
            <a:r>
              <a:rPr lang="en-US" dirty="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Adrian Tennant and Gary Bryan</a:t>
            </a:r>
            <a:endParaRPr sz="1600" dirty="0"/>
          </a:p>
        </p:txBody>
      </p:sp>
      <p:sp>
        <p:nvSpPr>
          <p:cNvPr id="55" name="Google Shape;55;p16"/>
          <p:cNvSpPr txBox="1"/>
          <p:nvPr/>
        </p:nvSpPr>
        <p:spPr>
          <a:xfrm>
            <a:off x="384340" y="5621158"/>
            <a:ext cx="375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Innovate Challenge Nov 2025</a:t>
            </a:r>
            <a:endParaRPr sz="2000"/>
          </a:p>
        </p:txBody>
      </p:sp>
      <p:sp>
        <p:nvSpPr>
          <p:cNvPr id="56" name="Google Shape;56;p16"/>
          <p:cNvSpPr>
            <a:spLocks noGrp="1"/>
          </p:cNvSpPr>
          <p:nvPr>
            <p:ph type="pic" idx="2"/>
          </p:nvPr>
        </p:nvSpPr>
        <p:spPr>
          <a:xfrm>
            <a:off x="0" y="0"/>
            <a:ext cx="4296600" cy="4545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7" name="Google Shape;57;p16" title="image-removebg-preview.png"/>
          <p:cNvPicPr preferRelativeResize="0"/>
          <p:nvPr/>
        </p:nvPicPr>
        <p:blipFill rotWithShape="1">
          <a:blip r:embed="rId3">
            <a:alphaModFix/>
          </a:blip>
          <a:srcRect b="18666"/>
          <a:stretch/>
        </p:blipFill>
        <p:spPr>
          <a:xfrm>
            <a:off x="-234525" y="517075"/>
            <a:ext cx="4531100" cy="36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350" y="6251347"/>
            <a:ext cx="1726198" cy="4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t="6729" b="7873"/>
          <a:stretch/>
        </p:blipFill>
        <p:spPr>
          <a:xfrm>
            <a:off x="7709750" y="1805600"/>
            <a:ext cx="3998774" cy="34147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 txBox="1"/>
          <p:nvPr/>
        </p:nvSpPr>
        <p:spPr>
          <a:xfrm>
            <a:off x="999949" y="809927"/>
            <a:ext cx="63471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F3F3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Problem </a:t>
            </a:r>
            <a:r>
              <a:rPr lang="en-US" sz="4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Statement</a:t>
            </a:r>
            <a:endParaRPr sz="4000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pSp>
        <p:nvGrpSpPr>
          <p:cNvPr id="65" name="Google Shape;65;p17"/>
          <p:cNvGrpSpPr/>
          <p:nvPr/>
        </p:nvGrpSpPr>
        <p:grpSpPr>
          <a:xfrm>
            <a:off x="1040602" y="2179300"/>
            <a:ext cx="4899001" cy="655275"/>
            <a:chOff x="8272445" y="4465317"/>
            <a:chExt cx="4899001" cy="655275"/>
          </a:xfrm>
        </p:grpSpPr>
        <p:sp>
          <p:nvSpPr>
            <p:cNvPr id="66" name="Google Shape;66;p17"/>
            <p:cNvSpPr txBox="1"/>
            <p:nvPr/>
          </p:nvSpPr>
          <p:spPr>
            <a:xfrm>
              <a:off x="8272445" y="4812792"/>
              <a:ext cx="489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7"/>
            <p:cNvSpPr txBox="1"/>
            <p:nvPr/>
          </p:nvSpPr>
          <p:spPr>
            <a:xfrm>
              <a:off x="8272445" y="4465317"/>
              <a:ext cx="489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F3F3F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We identified three critical gaps in our community</a:t>
              </a:r>
              <a:endParaRPr sz="1400">
                <a:solidFill>
                  <a:srgbClr val="3F3F3F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</p:txBody>
        </p:sp>
      </p:grpSp>
      <p:sp>
        <p:nvSpPr>
          <p:cNvPr id="68" name="Google Shape;68;p17"/>
          <p:cNvSpPr/>
          <p:nvPr/>
        </p:nvSpPr>
        <p:spPr>
          <a:xfrm>
            <a:off x="1141173" y="5049947"/>
            <a:ext cx="532800" cy="532800"/>
          </a:xfrm>
          <a:prstGeom prst="roundRect">
            <a:avLst>
              <a:gd name="adj" fmla="val 24175"/>
            </a:avLst>
          </a:prstGeom>
          <a:solidFill>
            <a:schemeClr val="accent1"/>
          </a:solidFill>
          <a:ln>
            <a:noFill/>
          </a:ln>
          <a:effectLst>
            <a:outerShdw blurRad="152400" dist="203200" dir="5400000" sx="95000" sy="95000" algn="t" rotWithShape="0">
              <a:schemeClr val="accent1">
                <a:alpha val="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2057575" y="3971514"/>
            <a:ext cx="1807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Disenga</a:t>
            </a:r>
            <a:r>
              <a:rPr lang="en-US" sz="17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g</a:t>
            </a:r>
            <a:r>
              <a:rPr lang="en-US" sz="16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ement</a:t>
            </a:r>
            <a:endParaRPr sz="1600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0" name="Google Shape;70;p17"/>
          <p:cNvSpPr txBox="1"/>
          <p:nvPr/>
        </p:nvSpPr>
        <p:spPr>
          <a:xfrm>
            <a:off x="4118468" y="3929929"/>
            <a:ext cx="32820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Citizens don't know who their leaders are or what they stand for.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2083685" y="5008549"/>
            <a:ext cx="180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Barriers to Action</a:t>
            </a:r>
            <a:endParaRPr sz="1700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2" name="Google Shape;72;p17"/>
          <p:cNvSpPr txBox="1"/>
          <p:nvPr/>
        </p:nvSpPr>
        <p:spPr>
          <a:xfrm>
            <a:off x="4131518" y="5058500"/>
            <a:ext cx="32820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Reporting a simple pothole feels like filing a tax return.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1141147" y="3921354"/>
            <a:ext cx="532826" cy="532826"/>
          </a:xfrm>
          <a:prstGeom prst="roundRect">
            <a:avLst>
              <a:gd name="adj" fmla="val 24175"/>
            </a:avLst>
          </a:prstGeom>
          <a:solidFill>
            <a:schemeClr val="lt1"/>
          </a:solidFill>
          <a:ln>
            <a:noFill/>
          </a:ln>
          <a:effectLst>
            <a:outerShdw blurRad="520700" sx="103000" sy="103000" algn="ctr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74" name="Google Shape;74;p17"/>
          <p:cNvGrpSpPr/>
          <p:nvPr/>
        </p:nvGrpSpPr>
        <p:grpSpPr>
          <a:xfrm>
            <a:off x="1122307" y="584941"/>
            <a:ext cx="1899157" cy="253916"/>
            <a:chOff x="1122307" y="584941"/>
            <a:chExt cx="1899157" cy="253916"/>
          </a:xfrm>
        </p:grpSpPr>
        <p:sp>
          <p:nvSpPr>
            <p:cNvPr id="75" name="Google Shape;75;p17"/>
            <p:cNvSpPr txBox="1"/>
            <p:nvPr/>
          </p:nvSpPr>
          <p:spPr>
            <a:xfrm>
              <a:off x="1246463" y="584941"/>
              <a:ext cx="177500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accen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Civic Utopia</a:t>
              </a:r>
              <a:endParaRPr sz="105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76" name="Google Shape;76;p17"/>
            <p:cNvGrpSpPr/>
            <p:nvPr/>
          </p:nvGrpSpPr>
          <p:grpSpPr>
            <a:xfrm>
              <a:off x="1122307" y="649821"/>
              <a:ext cx="124156" cy="124156"/>
              <a:chOff x="1167662" y="4029192"/>
              <a:chExt cx="532826" cy="532826"/>
            </a:xfrm>
          </p:grpSpPr>
          <p:sp>
            <p:nvSpPr>
              <p:cNvPr id="77" name="Google Shape;77;p17"/>
              <p:cNvSpPr/>
              <p:nvPr/>
            </p:nvSpPr>
            <p:spPr>
              <a:xfrm>
                <a:off x="1167662" y="4029192"/>
                <a:ext cx="532826" cy="532826"/>
              </a:xfrm>
              <a:prstGeom prst="roundRect">
                <a:avLst>
                  <a:gd name="adj" fmla="val 2417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203200" dir="5400000" sx="95000" sy="95000" algn="t" rotWithShape="0">
                  <a:schemeClr val="accent1">
                    <a:alpha val="9803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pic>
            <p:nvPicPr>
              <p:cNvPr id="78" name="Google Shape;78;p1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1265690" y="4127220"/>
                <a:ext cx="336770" cy="3367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9" name="Google Shape;79;p17"/>
          <p:cNvGrpSpPr/>
          <p:nvPr/>
        </p:nvGrpSpPr>
        <p:grpSpPr>
          <a:xfrm>
            <a:off x="7387761" y="5008555"/>
            <a:ext cx="532826" cy="532826"/>
            <a:chOff x="1167662" y="4029192"/>
            <a:chExt cx="532826" cy="532826"/>
          </a:xfrm>
        </p:grpSpPr>
        <p:sp>
          <p:nvSpPr>
            <p:cNvPr id="80" name="Google Shape;80;p17"/>
            <p:cNvSpPr/>
            <p:nvPr/>
          </p:nvSpPr>
          <p:spPr>
            <a:xfrm>
              <a:off x="1167662" y="4029192"/>
              <a:ext cx="532826" cy="532826"/>
            </a:xfrm>
            <a:prstGeom prst="roundRect">
              <a:avLst>
                <a:gd name="adj" fmla="val 24175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203200" dir="5400000" sx="95000" sy="95000" algn="t" rotWithShape="0">
                <a:schemeClr val="accent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81" name="Google Shape;8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1265690" y="4127220"/>
              <a:ext cx="336770" cy="336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7"/>
          <p:cNvSpPr txBox="1"/>
          <p:nvPr/>
        </p:nvSpPr>
        <p:spPr>
          <a:xfrm>
            <a:off x="2083685" y="2844000"/>
            <a:ext cx="180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Information Overload</a:t>
            </a:r>
            <a:endParaRPr sz="1700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4131518" y="2893941"/>
            <a:ext cx="32820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Laws are written in legalese, not human language.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1122323" y="2896197"/>
            <a:ext cx="532800" cy="532800"/>
          </a:xfrm>
          <a:prstGeom prst="roundRect">
            <a:avLst>
              <a:gd name="adj" fmla="val 24175"/>
            </a:avLst>
          </a:prstGeom>
          <a:solidFill>
            <a:schemeClr val="accent1"/>
          </a:solidFill>
          <a:ln>
            <a:noFill/>
          </a:ln>
          <a:effectLst>
            <a:outerShdw blurRad="152400" dist="203200" dir="5400000" sx="95000" sy="95000" algn="t" rotWithShape="0">
              <a:schemeClr val="accent1">
                <a:alpha val="98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85" name="Google Shape;85;p17" title="overload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038" y="2922913"/>
            <a:ext cx="479375" cy="4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 title="disengag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1298" y="3971513"/>
            <a:ext cx="432525" cy="4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barrier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0572" y="5139347"/>
            <a:ext cx="353999" cy="3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9983150" y="6326475"/>
            <a:ext cx="1705200" cy="32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536125" y="6326475"/>
            <a:ext cx="1705200" cy="32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999949" y="809927"/>
            <a:ext cx="6347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F3F3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Solution </a:t>
            </a:r>
            <a:r>
              <a:rPr lang="en-US" sz="4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Overview</a:t>
            </a:r>
            <a:endParaRPr/>
          </a:p>
        </p:txBody>
      </p:sp>
      <p:grpSp>
        <p:nvGrpSpPr>
          <p:cNvPr id="95" name="Google Shape;95;p18"/>
          <p:cNvGrpSpPr/>
          <p:nvPr/>
        </p:nvGrpSpPr>
        <p:grpSpPr>
          <a:xfrm>
            <a:off x="1122290" y="584941"/>
            <a:ext cx="1899273" cy="253800"/>
            <a:chOff x="1122290" y="584941"/>
            <a:chExt cx="1899273" cy="253800"/>
          </a:xfrm>
        </p:grpSpPr>
        <p:sp>
          <p:nvSpPr>
            <p:cNvPr id="96" name="Google Shape;96;p18"/>
            <p:cNvSpPr txBox="1"/>
            <p:nvPr/>
          </p:nvSpPr>
          <p:spPr>
            <a:xfrm>
              <a:off x="1246463" y="584941"/>
              <a:ext cx="1775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accen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Civic Utopia</a:t>
              </a:r>
              <a:endParaRPr sz="105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97" name="Google Shape;97;p18"/>
            <p:cNvGrpSpPr/>
            <p:nvPr/>
          </p:nvGrpSpPr>
          <p:grpSpPr>
            <a:xfrm>
              <a:off x="1122290" y="649764"/>
              <a:ext cx="124142" cy="124142"/>
              <a:chOff x="1167662" y="4029192"/>
              <a:chExt cx="532800" cy="532800"/>
            </a:xfrm>
          </p:grpSpPr>
          <p:sp>
            <p:nvSpPr>
              <p:cNvPr id="98" name="Google Shape;98;p18"/>
              <p:cNvSpPr/>
              <p:nvPr/>
            </p:nvSpPr>
            <p:spPr>
              <a:xfrm>
                <a:off x="1167662" y="4029192"/>
                <a:ext cx="532800" cy="532800"/>
              </a:xfrm>
              <a:prstGeom prst="roundRect">
                <a:avLst>
                  <a:gd name="adj" fmla="val 2417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203200" dir="5400000" sx="95000" sy="95000" algn="t" rotWithShape="0">
                  <a:schemeClr val="accent1">
                    <a:alpha val="98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pic>
            <p:nvPicPr>
              <p:cNvPr id="99" name="Google Shape;99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1265689" y="4127220"/>
                <a:ext cx="336771" cy="336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0" name="Google Shape;100;p18"/>
          <p:cNvGrpSpPr/>
          <p:nvPr/>
        </p:nvGrpSpPr>
        <p:grpSpPr>
          <a:xfrm>
            <a:off x="1864674" y="4995120"/>
            <a:ext cx="2352000" cy="1105666"/>
            <a:chOff x="1650959" y="4781760"/>
            <a:chExt cx="2352000" cy="1105666"/>
          </a:xfrm>
        </p:grpSpPr>
        <p:sp>
          <p:nvSpPr>
            <p:cNvPr id="101" name="Google Shape;101;p18"/>
            <p:cNvSpPr txBox="1"/>
            <p:nvPr/>
          </p:nvSpPr>
          <p:spPr>
            <a:xfrm>
              <a:off x="1650959" y="4781760"/>
              <a:ext cx="224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1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Multi-agent system</a:t>
              </a:r>
              <a:endParaRPr sz="14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</p:txBody>
        </p:sp>
        <p:sp>
          <p:nvSpPr>
            <p:cNvPr id="102" name="Google Shape;102;p18"/>
            <p:cNvSpPr txBox="1"/>
            <p:nvPr/>
          </p:nvSpPr>
          <p:spPr>
            <a:xfrm>
              <a:off x="1650959" y="5056426"/>
              <a:ext cx="2352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It combines a social feed, a legal library, and a civic toolkit into one cohesive experience.</a:t>
              </a:r>
              <a:endParaRPr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03" name="Google Shape;103;p18"/>
          <p:cNvGrpSpPr/>
          <p:nvPr/>
        </p:nvGrpSpPr>
        <p:grpSpPr>
          <a:xfrm>
            <a:off x="5406200" y="4995125"/>
            <a:ext cx="2352000" cy="1105661"/>
            <a:chOff x="1650959" y="4781765"/>
            <a:chExt cx="2352000" cy="1105661"/>
          </a:xfrm>
        </p:grpSpPr>
        <p:sp>
          <p:nvSpPr>
            <p:cNvPr id="104" name="Google Shape;104;p18"/>
            <p:cNvSpPr txBox="1"/>
            <p:nvPr/>
          </p:nvSpPr>
          <p:spPr>
            <a:xfrm>
              <a:off x="1650959" y="4781765"/>
              <a:ext cx="2352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1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Emowers Democracy</a:t>
              </a:r>
              <a:endParaRPr sz="14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</p:txBody>
        </p:sp>
        <p:sp>
          <p:nvSpPr>
            <p:cNvPr id="105" name="Google Shape;105;p18"/>
            <p:cNvSpPr txBox="1"/>
            <p:nvPr/>
          </p:nvSpPr>
          <p:spPr>
            <a:xfrm>
              <a:off x="1650959" y="5056426"/>
              <a:ext cx="2352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It makes democracy Accessible, Understandable, and Actionable.</a:t>
              </a:r>
              <a:endParaRPr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06" name="Google Shape;106;p18"/>
          <p:cNvGrpSpPr/>
          <p:nvPr/>
        </p:nvGrpSpPr>
        <p:grpSpPr>
          <a:xfrm>
            <a:off x="8947725" y="4995125"/>
            <a:ext cx="2352000" cy="1105661"/>
            <a:chOff x="1650959" y="4781765"/>
            <a:chExt cx="2352000" cy="1105661"/>
          </a:xfrm>
        </p:grpSpPr>
        <p:sp>
          <p:nvSpPr>
            <p:cNvPr id="107" name="Google Shape;107;p18"/>
            <p:cNvSpPr txBox="1"/>
            <p:nvPr/>
          </p:nvSpPr>
          <p:spPr>
            <a:xfrm>
              <a:off x="1650959" y="4781765"/>
              <a:ext cx="2352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1"/>
                  </a:solidFill>
                  <a:latin typeface="Lexend SemiBold"/>
                  <a:ea typeface="Lexend SemiBold"/>
                  <a:cs typeface="Lexend SemiBold"/>
                  <a:sym typeface="Lexend SemiBold"/>
                </a:rPr>
                <a:t>Civically Responsible</a:t>
              </a:r>
              <a:endParaRPr sz="14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endParaRPr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1650959" y="5056426"/>
              <a:ext cx="2352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Gives you what to think without telling you how to think.</a:t>
              </a:r>
              <a:endParaRPr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4931023" y="5061585"/>
            <a:ext cx="171013" cy="171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>
            <a:spLocks noGrp="1"/>
          </p:cNvSpPr>
          <p:nvPr>
            <p:ph type="pic" idx="3"/>
          </p:nvPr>
        </p:nvSpPr>
        <p:spPr>
          <a:xfrm>
            <a:off x="4825075" y="1776275"/>
            <a:ext cx="6787500" cy="3025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111;p18"/>
          <p:cNvSpPr txBox="1"/>
          <p:nvPr/>
        </p:nvSpPr>
        <p:spPr>
          <a:xfrm>
            <a:off x="1746924" y="2111725"/>
            <a:ext cx="22689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4343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Enters </a:t>
            </a:r>
            <a:r>
              <a:rPr lang="en-US" sz="41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Civic</a:t>
            </a:r>
            <a:endParaRPr sz="3800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4343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Utopia</a:t>
            </a:r>
            <a:endParaRPr sz="4100">
              <a:solidFill>
                <a:srgbClr val="434343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1025" y="1675575"/>
            <a:ext cx="6347102" cy="3118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1122239" y="4951554"/>
            <a:ext cx="555732" cy="555732"/>
            <a:chOff x="1283558" y="4951767"/>
            <a:chExt cx="394500" cy="394500"/>
          </a:xfrm>
        </p:grpSpPr>
        <p:sp>
          <p:nvSpPr>
            <p:cNvPr id="114" name="Google Shape;114;p18"/>
            <p:cNvSpPr/>
            <p:nvPr/>
          </p:nvSpPr>
          <p:spPr>
            <a:xfrm>
              <a:off x="1283558" y="4951767"/>
              <a:ext cx="394500" cy="394500"/>
            </a:xfrm>
            <a:prstGeom prst="roundRect">
              <a:avLst>
                <a:gd name="adj" fmla="val 24175"/>
              </a:avLst>
            </a:prstGeom>
            <a:solidFill>
              <a:schemeClr val="lt1"/>
            </a:solidFill>
            <a:ln>
              <a:noFill/>
            </a:ln>
            <a:effectLst>
              <a:outerShdw blurRad="733534" sx="103000" sy="103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128800" tIns="64375" rIns="128800" bIns="643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5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15" name="Google Shape;115;p18" title="multi-agent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2850" y="5001074"/>
              <a:ext cx="295900" cy="295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18"/>
          <p:cNvGrpSpPr/>
          <p:nvPr/>
        </p:nvGrpSpPr>
        <p:grpSpPr>
          <a:xfrm>
            <a:off x="4711555" y="4951686"/>
            <a:ext cx="507919" cy="507919"/>
            <a:chOff x="4825084" y="4951767"/>
            <a:chExt cx="394500" cy="394500"/>
          </a:xfrm>
        </p:grpSpPr>
        <p:sp>
          <p:nvSpPr>
            <p:cNvPr id="117" name="Google Shape;117;p18"/>
            <p:cNvSpPr/>
            <p:nvPr/>
          </p:nvSpPr>
          <p:spPr>
            <a:xfrm>
              <a:off x="4825084" y="4951767"/>
              <a:ext cx="394500" cy="394500"/>
            </a:xfrm>
            <a:prstGeom prst="roundRect">
              <a:avLst>
                <a:gd name="adj" fmla="val 24175"/>
              </a:avLst>
            </a:prstGeom>
            <a:solidFill>
              <a:schemeClr val="accent1"/>
            </a:solidFill>
            <a:ln>
              <a:noFill/>
            </a:ln>
            <a:effectLst>
              <a:outerShdw blurRad="670413" sx="103000" sy="103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117725" tIns="58825" rIns="117725" bIns="58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17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18" name="Google Shape;118;p18" title="democracy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11375" y="5014376"/>
              <a:ext cx="253800" cy="253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18"/>
          <p:cNvGrpSpPr/>
          <p:nvPr/>
        </p:nvGrpSpPr>
        <p:grpSpPr>
          <a:xfrm>
            <a:off x="8253040" y="4951699"/>
            <a:ext cx="507919" cy="507919"/>
            <a:chOff x="8366609" y="4951767"/>
            <a:chExt cx="394500" cy="394500"/>
          </a:xfrm>
        </p:grpSpPr>
        <p:sp>
          <p:nvSpPr>
            <p:cNvPr id="120" name="Google Shape;120;p18"/>
            <p:cNvSpPr/>
            <p:nvPr/>
          </p:nvSpPr>
          <p:spPr>
            <a:xfrm>
              <a:off x="8366609" y="4951767"/>
              <a:ext cx="394500" cy="394500"/>
            </a:xfrm>
            <a:prstGeom prst="roundRect">
              <a:avLst>
                <a:gd name="adj" fmla="val 24175"/>
              </a:avLst>
            </a:prstGeom>
            <a:solidFill>
              <a:schemeClr val="lt1"/>
            </a:solidFill>
            <a:ln>
              <a:noFill/>
            </a:ln>
            <a:effectLst>
              <a:outerShdw blurRad="670409" sx="103000" sy="103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117700" tIns="58850" rIns="117700" bIns="5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17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pic>
          <p:nvPicPr>
            <p:cNvPr id="121" name="Google Shape;121;p18" title="responsible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1325" y="5018736"/>
              <a:ext cx="245050" cy="245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8"/>
          <p:cNvSpPr/>
          <p:nvPr/>
        </p:nvSpPr>
        <p:spPr>
          <a:xfrm>
            <a:off x="552675" y="6326475"/>
            <a:ext cx="1705200" cy="32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9983150" y="6326475"/>
            <a:ext cx="1705200" cy="32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999949" y="809927"/>
            <a:ext cx="6347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F3F3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Architecture </a:t>
            </a:r>
            <a:r>
              <a:rPr lang="en-US" sz="4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Diagram</a:t>
            </a:r>
            <a:endParaRPr sz="4000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122290" y="584941"/>
            <a:ext cx="1899273" cy="253800"/>
            <a:chOff x="1122290" y="584941"/>
            <a:chExt cx="1899273" cy="253800"/>
          </a:xfrm>
        </p:grpSpPr>
        <p:sp>
          <p:nvSpPr>
            <p:cNvPr id="130" name="Google Shape;130;p19"/>
            <p:cNvSpPr txBox="1"/>
            <p:nvPr/>
          </p:nvSpPr>
          <p:spPr>
            <a:xfrm>
              <a:off x="1246463" y="584941"/>
              <a:ext cx="1775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accen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Civic Utopia</a:t>
              </a:r>
              <a:endParaRPr sz="105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131" name="Google Shape;131;p19"/>
            <p:cNvGrpSpPr/>
            <p:nvPr/>
          </p:nvGrpSpPr>
          <p:grpSpPr>
            <a:xfrm>
              <a:off x="1122290" y="649764"/>
              <a:ext cx="124142" cy="124142"/>
              <a:chOff x="1167662" y="4029192"/>
              <a:chExt cx="532800" cy="532800"/>
            </a:xfrm>
          </p:grpSpPr>
          <p:sp>
            <p:nvSpPr>
              <p:cNvPr id="132" name="Google Shape;132;p19"/>
              <p:cNvSpPr/>
              <p:nvPr/>
            </p:nvSpPr>
            <p:spPr>
              <a:xfrm>
                <a:off x="1167662" y="4029192"/>
                <a:ext cx="532800" cy="532800"/>
              </a:xfrm>
              <a:prstGeom prst="roundRect">
                <a:avLst>
                  <a:gd name="adj" fmla="val 2417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203200" dir="5400000" sx="95000" sy="95000" algn="t" rotWithShape="0">
                  <a:schemeClr val="accent1">
                    <a:alpha val="98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pic>
            <p:nvPicPr>
              <p:cNvPr id="133" name="Google Shape;133;p1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1265689" y="4127220"/>
                <a:ext cx="336771" cy="336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4" name="Google Shape;134;p19"/>
          <p:cNvSpPr/>
          <p:nvPr/>
        </p:nvSpPr>
        <p:spPr>
          <a:xfrm>
            <a:off x="536125" y="6326475"/>
            <a:ext cx="1705200" cy="3294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rgbClr val="E5E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9978325" y="6326475"/>
            <a:ext cx="1705200" cy="3294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rgbClr val="E5E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9" title="utopi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725" y="1517925"/>
            <a:ext cx="7193190" cy="51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999949" y="809927"/>
            <a:ext cx="6347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F3F3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App </a:t>
            </a:r>
            <a:r>
              <a:rPr lang="en-US" sz="4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Features</a:t>
            </a: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1122290" y="584941"/>
            <a:ext cx="1899273" cy="253800"/>
            <a:chOff x="1122290" y="584941"/>
            <a:chExt cx="1899273" cy="253800"/>
          </a:xfrm>
        </p:grpSpPr>
        <p:sp>
          <p:nvSpPr>
            <p:cNvPr id="143" name="Google Shape;143;p20"/>
            <p:cNvSpPr txBox="1"/>
            <p:nvPr/>
          </p:nvSpPr>
          <p:spPr>
            <a:xfrm>
              <a:off x="1246463" y="584941"/>
              <a:ext cx="1775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accen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Civic Utopia</a:t>
              </a:r>
              <a:endParaRPr sz="105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144" name="Google Shape;144;p20"/>
            <p:cNvGrpSpPr/>
            <p:nvPr/>
          </p:nvGrpSpPr>
          <p:grpSpPr>
            <a:xfrm>
              <a:off x="1122290" y="649764"/>
              <a:ext cx="124142" cy="124142"/>
              <a:chOff x="1167662" y="4029192"/>
              <a:chExt cx="532800" cy="532800"/>
            </a:xfrm>
          </p:grpSpPr>
          <p:sp>
            <p:nvSpPr>
              <p:cNvPr id="145" name="Google Shape;145;p20"/>
              <p:cNvSpPr/>
              <p:nvPr/>
            </p:nvSpPr>
            <p:spPr>
              <a:xfrm>
                <a:off x="1167662" y="4029192"/>
                <a:ext cx="532800" cy="532800"/>
              </a:xfrm>
              <a:prstGeom prst="roundRect">
                <a:avLst>
                  <a:gd name="adj" fmla="val 2417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203200" dir="5400000" sx="95000" sy="95000" algn="t" rotWithShape="0">
                  <a:schemeClr val="accent1">
                    <a:alpha val="98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pic>
            <p:nvPicPr>
              <p:cNvPr id="146" name="Google Shape;146;p2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1265689" y="4127220"/>
                <a:ext cx="336771" cy="336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7" name="Google Shape;147;p20"/>
          <p:cNvSpPr/>
          <p:nvPr/>
        </p:nvSpPr>
        <p:spPr>
          <a:xfrm>
            <a:off x="1122307" y="2798219"/>
            <a:ext cx="1758197" cy="1758197"/>
          </a:xfrm>
          <a:custGeom>
            <a:avLst/>
            <a:gdLst/>
            <a:ahLst/>
            <a:cxnLst/>
            <a:rect l="l" t="t" r="r" b="b"/>
            <a:pathLst>
              <a:path w="2044415" h="2044415" extrusionOk="0">
                <a:moveTo>
                  <a:pt x="2044416" y="1022208"/>
                </a:moveTo>
                <a:cubicBezTo>
                  <a:pt x="2044416" y="1586758"/>
                  <a:pt x="1586758" y="2044416"/>
                  <a:pt x="1022208" y="2044416"/>
                </a:cubicBezTo>
                <a:cubicBezTo>
                  <a:pt x="457658" y="2044416"/>
                  <a:pt x="0" y="1586758"/>
                  <a:pt x="0" y="1022208"/>
                </a:cubicBezTo>
                <a:cubicBezTo>
                  <a:pt x="0" y="457658"/>
                  <a:pt x="457658" y="0"/>
                  <a:pt x="1022208" y="0"/>
                </a:cubicBezTo>
                <a:cubicBezTo>
                  <a:pt x="1586758" y="0"/>
                  <a:pt x="2044416" y="457658"/>
                  <a:pt x="2044416" y="10222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635000" sx="103000" sy="103000" algn="ctr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979994" y="4920235"/>
            <a:ext cx="2041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Community heartbeat for debate, sharing, and connection.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979995" y="2089251"/>
            <a:ext cx="204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Town Square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817389" y="2798219"/>
            <a:ext cx="1758197" cy="1758197"/>
          </a:xfrm>
          <a:custGeom>
            <a:avLst/>
            <a:gdLst/>
            <a:ahLst/>
            <a:cxnLst/>
            <a:rect l="l" t="t" r="r" b="b"/>
            <a:pathLst>
              <a:path w="2044415" h="2044415" extrusionOk="0">
                <a:moveTo>
                  <a:pt x="2044416" y="1022208"/>
                </a:moveTo>
                <a:cubicBezTo>
                  <a:pt x="2044416" y="1586758"/>
                  <a:pt x="1586758" y="2044416"/>
                  <a:pt x="1022208" y="2044416"/>
                </a:cubicBezTo>
                <a:cubicBezTo>
                  <a:pt x="457658" y="2044416"/>
                  <a:pt x="0" y="1586758"/>
                  <a:pt x="0" y="1022208"/>
                </a:cubicBezTo>
                <a:cubicBezTo>
                  <a:pt x="0" y="457658"/>
                  <a:pt x="457658" y="0"/>
                  <a:pt x="1022208" y="0"/>
                </a:cubicBezTo>
                <a:cubicBezTo>
                  <a:pt x="1586758" y="0"/>
                  <a:pt x="2044416" y="457658"/>
                  <a:pt x="2044416" y="10222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635000" sx="103000" sy="103000" algn="ctr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3710175" y="4920235"/>
            <a:ext cx="204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Hyper-local news briefing via geolocation and Bing.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3870054" y="2091894"/>
            <a:ext cx="165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Local Feed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6583313" y="2798219"/>
            <a:ext cx="1758197" cy="1758197"/>
          </a:xfrm>
          <a:custGeom>
            <a:avLst/>
            <a:gdLst/>
            <a:ahLst/>
            <a:cxnLst/>
            <a:rect l="l" t="t" r="r" b="b"/>
            <a:pathLst>
              <a:path w="2044415" h="2044415" extrusionOk="0">
                <a:moveTo>
                  <a:pt x="2044416" y="1022208"/>
                </a:moveTo>
                <a:cubicBezTo>
                  <a:pt x="2044416" y="1586758"/>
                  <a:pt x="1586758" y="2044416"/>
                  <a:pt x="1022208" y="2044416"/>
                </a:cubicBezTo>
                <a:cubicBezTo>
                  <a:pt x="457658" y="2044416"/>
                  <a:pt x="0" y="1586758"/>
                  <a:pt x="0" y="1022208"/>
                </a:cubicBezTo>
                <a:cubicBezTo>
                  <a:pt x="0" y="457658"/>
                  <a:pt x="457658" y="0"/>
                  <a:pt x="1022208" y="0"/>
                </a:cubicBezTo>
                <a:cubicBezTo>
                  <a:pt x="1586758" y="0"/>
                  <a:pt x="2044416" y="457658"/>
                  <a:pt x="2044416" y="10222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440356" y="4920235"/>
            <a:ext cx="2041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Hands-free platform navigation with Azure Speech for accessibility.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635978" y="2090577"/>
            <a:ext cx="165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Civic Guide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9312850" y="2798219"/>
            <a:ext cx="1758197" cy="1758197"/>
          </a:xfrm>
          <a:custGeom>
            <a:avLst/>
            <a:gdLst/>
            <a:ahLst/>
            <a:cxnLst/>
            <a:rect l="l" t="t" r="r" b="b"/>
            <a:pathLst>
              <a:path w="2044415" h="2044415" extrusionOk="0">
                <a:moveTo>
                  <a:pt x="2044416" y="1022208"/>
                </a:moveTo>
                <a:cubicBezTo>
                  <a:pt x="2044416" y="1586758"/>
                  <a:pt x="1586758" y="2044416"/>
                  <a:pt x="1022208" y="2044416"/>
                </a:cubicBezTo>
                <a:cubicBezTo>
                  <a:pt x="457658" y="2044416"/>
                  <a:pt x="0" y="1586758"/>
                  <a:pt x="0" y="1022208"/>
                </a:cubicBezTo>
                <a:cubicBezTo>
                  <a:pt x="0" y="457658"/>
                  <a:pt x="457658" y="0"/>
                  <a:pt x="1022208" y="0"/>
                </a:cubicBezTo>
                <a:cubicBezTo>
                  <a:pt x="1586758" y="0"/>
                  <a:pt x="2044416" y="457658"/>
                  <a:pt x="2044416" y="10222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635000" sx="103000" sy="103000" algn="ctr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9170536" y="4920235"/>
            <a:ext cx="2041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Smart AI chat that scales to your style and maps your politics.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9312852" y="2089250"/>
            <a:ext cx="18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Values Interview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59" name="Google Shape;159;p20" title="town-squa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238" y="3243136"/>
            <a:ext cx="831017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 title="loc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700" y="2899698"/>
            <a:ext cx="1174426" cy="11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 title="guid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9587" y="3050826"/>
            <a:ext cx="1008538" cy="100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 title="inter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2125" y="3272701"/>
            <a:ext cx="1174425" cy="7718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536125" y="6326475"/>
            <a:ext cx="1705200" cy="32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10025375" y="6326475"/>
            <a:ext cx="1705200" cy="32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/>
        </p:nvSpPr>
        <p:spPr>
          <a:xfrm>
            <a:off x="999949" y="809927"/>
            <a:ext cx="6347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F3F3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App </a:t>
            </a:r>
            <a:r>
              <a:rPr lang="en-US" sz="4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Features (cont’d)</a:t>
            </a:r>
            <a:endParaRPr/>
          </a:p>
        </p:txBody>
      </p:sp>
      <p:grpSp>
        <p:nvGrpSpPr>
          <p:cNvPr id="170" name="Google Shape;170;p21"/>
          <p:cNvGrpSpPr/>
          <p:nvPr/>
        </p:nvGrpSpPr>
        <p:grpSpPr>
          <a:xfrm>
            <a:off x="1122290" y="584941"/>
            <a:ext cx="1899273" cy="253800"/>
            <a:chOff x="1122290" y="584941"/>
            <a:chExt cx="1899273" cy="253800"/>
          </a:xfrm>
        </p:grpSpPr>
        <p:sp>
          <p:nvSpPr>
            <p:cNvPr id="171" name="Google Shape;171;p21"/>
            <p:cNvSpPr txBox="1"/>
            <p:nvPr/>
          </p:nvSpPr>
          <p:spPr>
            <a:xfrm>
              <a:off x="1246463" y="584941"/>
              <a:ext cx="1775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accen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Civic Utopia</a:t>
              </a:r>
              <a:endParaRPr sz="105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172" name="Google Shape;172;p21"/>
            <p:cNvGrpSpPr/>
            <p:nvPr/>
          </p:nvGrpSpPr>
          <p:grpSpPr>
            <a:xfrm>
              <a:off x="1122290" y="649764"/>
              <a:ext cx="124142" cy="124142"/>
              <a:chOff x="1167662" y="4029192"/>
              <a:chExt cx="532800" cy="532800"/>
            </a:xfrm>
          </p:grpSpPr>
          <p:sp>
            <p:nvSpPr>
              <p:cNvPr id="173" name="Google Shape;173;p21"/>
              <p:cNvSpPr/>
              <p:nvPr/>
            </p:nvSpPr>
            <p:spPr>
              <a:xfrm>
                <a:off x="1167662" y="4029192"/>
                <a:ext cx="532800" cy="532800"/>
              </a:xfrm>
              <a:prstGeom prst="roundRect">
                <a:avLst>
                  <a:gd name="adj" fmla="val 2417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203200" dir="5400000" sx="95000" sy="95000" algn="t" rotWithShape="0">
                  <a:schemeClr val="accent1">
                    <a:alpha val="98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pic>
            <p:nvPicPr>
              <p:cNvPr id="174" name="Google Shape;174;p2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1265689" y="4127220"/>
                <a:ext cx="336771" cy="336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5" name="Google Shape;175;p21"/>
          <p:cNvSpPr/>
          <p:nvPr/>
        </p:nvSpPr>
        <p:spPr>
          <a:xfrm>
            <a:off x="1122307" y="2798219"/>
            <a:ext cx="1758197" cy="1758197"/>
          </a:xfrm>
          <a:custGeom>
            <a:avLst/>
            <a:gdLst/>
            <a:ahLst/>
            <a:cxnLst/>
            <a:rect l="l" t="t" r="r" b="b"/>
            <a:pathLst>
              <a:path w="2044415" h="2044415" extrusionOk="0">
                <a:moveTo>
                  <a:pt x="2044416" y="1022208"/>
                </a:moveTo>
                <a:cubicBezTo>
                  <a:pt x="2044416" y="1586758"/>
                  <a:pt x="1586758" y="2044416"/>
                  <a:pt x="1022208" y="2044416"/>
                </a:cubicBezTo>
                <a:cubicBezTo>
                  <a:pt x="457658" y="2044416"/>
                  <a:pt x="0" y="1586758"/>
                  <a:pt x="0" y="1022208"/>
                </a:cubicBezTo>
                <a:cubicBezTo>
                  <a:pt x="0" y="457658"/>
                  <a:pt x="457658" y="0"/>
                  <a:pt x="1022208" y="0"/>
                </a:cubicBezTo>
                <a:cubicBezTo>
                  <a:pt x="1586758" y="0"/>
                  <a:pt x="2044416" y="457658"/>
                  <a:pt x="2044416" y="10222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635000" sx="103000" sy="103000" algn="ctr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979994" y="4920235"/>
            <a:ext cx="204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Azure AI transforms complex PDFs into documents you can query and annotate.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979995" y="2089251"/>
            <a:ext cx="204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Legal Library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3817389" y="2798219"/>
            <a:ext cx="1758197" cy="1758197"/>
          </a:xfrm>
          <a:custGeom>
            <a:avLst/>
            <a:gdLst/>
            <a:ahLst/>
            <a:cxnLst/>
            <a:rect l="l" t="t" r="r" b="b"/>
            <a:pathLst>
              <a:path w="2044415" h="2044415" extrusionOk="0">
                <a:moveTo>
                  <a:pt x="2044416" y="1022208"/>
                </a:moveTo>
                <a:cubicBezTo>
                  <a:pt x="2044416" y="1586758"/>
                  <a:pt x="1586758" y="2044416"/>
                  <a:pt x="1022208" y="2044416"/>
                </a:cubicBezTo>
                <a:cubicBezTo>
                  <a:pt x="457658" y="2044416"/>
                  <a:pt x="0" y="1586758"/>
                  <a:pt x="0" y="1022208"/>
                </a:cubicBezTo>
                <a:cubicBezTo>
                  <a:pt x="0" y="457658"/>
                  <a:pt x="457658" y="0"/>
                  <a:pt x="1022208" y="0"/>
                </a:cubicBezTo>
                <a:cubicBezTo>
                  <a:pt x="1586758" y="0"/>
                  <a:pt x="2044416" y="457658"/>
                  <a:pt x="2044416" y="10222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635000" sx="103000" sy="103000" algn="ctr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3710175" y="4920235"/>
            <a:ext cx="204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Legislation decoded into Plain English &amp; Other Languages with instant voice playback.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3870054" y="2091894"/>
            <a:ext cx="165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Ballot Box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6583313" y="2798219"/>
            <a:ext cx="1758197" cy="1758197"/>
          </a:xfrm>
          <a:custGeom>
            <a:avLst/>
            <a:gdLst/>
            <a:ahLst/>
            <a:cxnLst/>
            <a:rect l="l" t="t" r="r" b="b"/>
            <a:pathLst>
              <a:path w="2044415" h="2044415" extrusionOk="0">
                <a:moveTo>
                  <a:pt x="2044416" y="1022208"/>
                </a:moveTo>
                <a:cubicBezTo>
                  <a:pt x="2044416" y="1586758"/>
                  <a:pt x="1586758" y="2044416"/>
                  <a:pt x="1022208" y="2044416"/>
                </a:cubicBezTo>
                <a:cubicBezTo>
                  <a:pt x="457658" y="2044416"/>
                  <a:pt x="0" y="1586758"/>
                  <a:pt x="0" y="1022208"/>
                </a:cubicBezTo>
                <a:cubicBezTo>
                  <a:pt x="0" y="457658"/>
                  <a:pt x="457658" y="0"/>
                  <a:pt x="1022208" y="0"/>
                </a:cubicBezTo>
                <a:cubicBezTo>
                  <a:pt x="1586758" y="0"/>
                  <a:pt x="2044416" y="457658"/>
                  <a:pt x="2044416" y="10222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6440356" y="4920235"/>
            <a:ext cx="204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AI agents intervene in comments to block misinformation and push conversation.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6635978" y="2090577"/>
            <a:ext cx="165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AI Council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9312850" y="2798219"/>
            <a:ext cx="1758197" cy="1758197"/>
          </a:xfrm>
          <a:custGeom>
            <a:avLst/>
            <a:gdLst/>
            <a:ahLst/>
            <a:cxnLst/>
            <a:rect l="l" t="t" r="r" b="b"/>
            <a:pathLst>
              <a:path w="2044415" h="2044415" extrusionOk="0">
                <a:moveTo>
                  <a:pt x="2044416" y="1022208"/>
                </a:moveTo>
                <a:cubicBezTo>
                  <a:pt x="2044416" y="1586758"/>
                  <a:pt x="1586758" y="2044416"/>
                  <a:pt x="1022208" y="2044416"/>
                </a:cubicBezTo>
                <a:cubicBezTo>
                  <a:pt x="457658" y="2044416"/>
                  <a:pt x="0" y="1586758"/>
                  <a:pt x="0" y="1022208"/>
                </a:cubicBezTo>
                <a:cubicBezTo>
                  <a:pt x="0" y="457658"/>
                  <a:pt x="457658" y="0"/>
                  <a:pt x="1022208" y="0"/>
                </a:cubicBezTo>
                <a:cubicBezTo>
                  <a:pt x="1586758" y="0"/>
                  <a:pt x="2044416" y="457658"/>
                  <a:pt x="2044416" y="10222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635000" sx="103000" sy="103000" algn="ctr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9170536" y="4920235"/>
            <a:ext cx="2041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Turns user photos into formal complaints sent to government agencies.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9242302" y="2089250"/>
            <a:ext cx="18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Civic Lens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87" name="Google Shape;187;p21" title="libra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515" y="3294000"/>
            <a:ext cx="871750" cy="8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 title="ball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850" y="3185900"/>
            <a:ext cx="948125" cy="9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 title="counci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4675" y="3223436"/>
            <a:ext cx="871750" cy="87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 title="len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91025" y="3258374"/>
            <a:ext cx="800502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536125" y="6326475"/>
            <a:ext cx="1705200" cy="32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9954825" y="6326475"/>
            <a:ext cx="1705200" cy="32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/>
        </p:nvSpPr>
        <p:spPr>
          <a:xfrm>
            <a:off x="999949" y="809927"/>
            <a:ext cx="6347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F3F3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Responsible </a:t>
            </a:r>
            <a:r>
              <a:rPr lang="en-US" sz="40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AI</a:t>
            </a: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1122290" y="584941"/>
            <a:ext cx="1899273" cy="253800"/>
            <a:chOff x="1122290" y="584941"/>
            <a:chExt cx="1899273" cy="253800"/>
          </a:xfrm>
        </p:grpSpPr>
        <p:sp>
          <p:nvSpPr>
            <p:cNvPr id="199" name="Google Shape;199;p22"/>
            <p:cNvSpPr txBox="1"/>
            <p:nvPr/>
          </p:nvSpPr>
          <p:spPr>
            <a:xfrm>
              <a:off x="1246463" y="584941"/>
              <a:ext cx="1775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accen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Civic Utopia</a:t>
              </a:r>
              <a:endParaRPr sz="105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200" name="Google Shape;200;p22"/>
            <p:cNvGrpSpPr/>
            <p:nvPr/>
          </p:nvGrpSpPr>
          <p:grpSpPr>
            <a:xfrm>
              <a:off x="1122290" y="649764"/>
              <a:ext cx="124142" cy="124142"/>
              <a:chOff x="1167662" y="4029192"/>
              <a:chExt cx="532800" cy="532800"/>
            </a:xfrm>
          </p:grpSpPr>
          <p:sp>
            <p:nvSpPr>
              <p:cNvPr id="201" name="Google Shape;201;p22"/>
              <p:cNvSpPr/>
              <p:nvPr/>
            </p:nvSpPr>
            <p:spPr>
              <a:xfrm>
                <a:off x="1167662" y="4029192"/>
                <a:ext cx="532800" cy="532800"/>
              </a:xfrm>
              <a:prstGeom prst="roundRect">
                <a:avLst>
                  <a:gd name="adj" fmla="val 2417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203200" dir="5400000" sx="95000" sy="95000" algn="t" rotWithShape="0">
                  <a:schemeClr val="accent1">
                    <a:alpha val="98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pic>
            <p:nvPicPr>
              <p:cNvPr id="202" name="Google Shape;202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1265689" y="4127220"/>
                <a:ext cx="336771" cy="336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03" name="Google Shape;203;p22"/>
          <p:cNvSpPr/>
          <p:nvPr/>
        </p:nvSpPr>
        <p:spPr>
          <a:xfrm>
            <a:off x="5718330" y="6122153"/>
            <a:ext cx="758142" cy="63151"/>
          </a:xfrm>
          <a:custGeom>
            <a:avLst/>
            <a:gdLst/>
            <a:ahLst/>
            <a:cxnLst/>
            <a:rect l="l" t="t" r="r" b="b"/>
            <a:pathLst>
              <a:path w="1213027" h="123825" extrusionOk="0">
                <a:moveTo>
                  <a:pt x="1213028" y="61912"/>
                </a:moveTo>
                <a:cubicBezTo>
                  <a:pt x="1213028" y="96106"/>
                  <a:pt x="941482" y="123825"/>
                  <a:pt x="606514" y="123825"/>
                </a:cubicBezTo>
                <a:cubicBezTo>
                  <a:pt x="271546" y="123825"/>
                  <a:pt x="0" y="96106"/>
                  <a:pt x="0" y="61912"/>
                </a:cubicBezTo>
                <a:cubicBezTo>
                  <a:pt x="0" y="27719"/>
                  <a:pt x="271546" y="0"/>
                  <a:pt x="606514" y="0"/>
                </a:cubicBezTo>
                <a:cubicBezTo>
                  <a:pt x="941482" y="0"/>
                  <a:pt x="1213028" y="27719"/>
                  <a:pt x="1213028" y="61912"/>
                </a:cubicBezTo>
                <a:close/>
              </a:path>
            </a:pathLst>
          </a:custGeom>
          <a:solidFill>
            <a:srgbClr val="7F7F7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862285" y="2418663"/>
            <a:ext cx="2471231" cy="2715898"/>
          </a:xfrm>
          <a:custGeom>
            <a:avLst/>
            <a:gdLst/>
            <a:ahLst/>
            <a:cxnLst/>
            <a:rect l="l" t="t" r="r" b="b"/>
            <a:pathLst>
              <a:path w="1787509" h="1964483" extrusionOk="0">
                <a:moveTo>
                  <a:pt x="893740" y="0"/>
                </a:moveTo>
                <a:cubicBezTo>
                  <a:pt x="400936" y="0"/>
                  <a:pt x="0" y="400936"/>
                  <a:pt x="0" y="893759"/>
                </a:cubicBezTo>
                <a:cubicBezTo>
                  <a:pt x="0" y="1145277"/>
                  <a:pt x="105346" y="1383440"/>
                  <a:pt x="290274" y="1552775"/>
                </a:cubicBezTo>
                <a:lnTo>
                  <a:pt x="290274" y="1818008"/>
                </a:lnTo>
                <a:cubicBezTo>
                  <a:pt x="290274" y="1898780"/>
                  <a:pt x="355997" y="1964484"/>
                  <a:pt x="436788" y="1964484"/>
                </a:cubicBezTo>
                <a:lnTo>
                  <a:pt x="1350731" y="1964484"/>
                </a:lnTo>
                <a:cubicBezTo>
                  <a:pt x="1431503" y="1964484"/>
                  <a:pt x="1497235" y="1898780"/>
                  <a:pt x="1497235" y="1818008"/>
                </a:cubicBezTo>
                <a:lnTo>
                  <a:pt x="1497235" y="1552766"/>
                </a:lnTo>
                <a:cubicBezTo>
                  <a:pt x="1682153" y="1383440"/>
                  <a:pt x="1787509" y="1145277"/>
                  <a:pt x="1787509" y="893750"/>
                </a:cubicBezTo>
                <a:cubicBezTo>
                  <a:pt x="1787500" y="400936"/>
                  <a:pt x="1386554" y="0"/>
                  <a:pt x="893740" y="0"/>
                </a:cubicBezTo>
                <a:lnTo>
                  <a:pt x="8937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205" name="Google Shape;205;p22"/>
          <p:cNvGrpSpPr/>
          <p:nvPr/>
        </p:nvGrpSpPr>
        <p:grpSpPr>
          <a:xfrm>
            <a:off x="5521989" y="5133623"/>
            <a:ext cx="1167673" cy="817482"/>
            <a:chOff x="5679557" y="5173946"/>
            <a:chExt cx="844915" cy="591521"/>
          </a:xfrm>
        </p:grpSpPr>
        <p:grpSp>
          <p:nvGrpSpPr>
            <p:cNvPr id="206" name="Google Shape;206;p22"/>
            <p:cNvGrpSpPr/>
            <p:nvPr/>
          </p:nvGrpSpPr>
          <p:grpSpPr>
            <a:xfrm>
              <a:off x="5724534" y="5197625"/>
              <a:ext cx="754665" cy="567842"/>
              <a:chOff x="5724534" y="5197625"/>
              <a:chExt cx="754665" cy="567842"/>
            </a:xfrm>
          </p:grpSpPr>
          <p:sp>
            <p:nvSpPr>
              <p:cNvPr id="207" name="Google Shape;207;p22"/>
              <p:cNvSpPr/>
              <p:nvPr/>
            </p:nvSpPr>
            <p:spPr>
              <a:xfrm>
                <a:off x="5724534" y="5197625"/>
                <a:ext cx="754665" cy="427367"/>
              </a:xfrm>
              <a:custGeom>
                <a:avLst/>
                <a:gdLst/>
                <a:ahLst/>
                <a:cxnLst/>
                <a:rect l="l" t="t" r="r" b="b"/>
                <a:pathLst>
                  <a:path w="754665" h="427367" extrusionOk="0">
                    <a:moveTo>
                      <a:pt x="0" y="0"/>
                    </a:moveTo>
                    <a:lnTo>
                      <a:pt x="0" y="377057"/>
                    </a:lnTo>
                    <a:cubicBezTo>
                      <a:pt x="0" y="404851"/>
                      <a:pt x="22517" y="427368"/>
                      <a:pt x="50320" y="427368"/>
                    </a:cubicBezTo>
                    <a:lnTo>
                      <a:pt x="704383" y="427368"/>
                    </a:lnTo>
                    <a:cubicBezTo>
                      <a:pt x="732139" y="427368"/>
                      <a:pt x="754666" y="404851"/>
                      <a:pt x="754666" y="377057"/>
                    </a:cubicBezTo>
                    <a:lnTo>
                      <a:pt x="75466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08" name="Google Shape;208;p22"/>
              <p:cNvSpPr/>
              <p:nvPr/>
            </p:nvSpPr>
            <p:spPr>
              <a:xfrm>
                <a:off x="5865933" y="5293247"/>
                <a:ext cx="472192" cy="472220"/>
              </a:xfrm>
              <a:custGeom>
                <a:avLst/>
                <a:gdLst/>
                <a:ahLst/>
                <a:cxnLst/>
                <a:rect l="l" t="t" r="r" b="b"/>
                <a:pathLst>
                  <a:path w="472192" h="472220" extrusionOk="0">
                    <a:moveTo>
                      <a:pt x="472193" y="236096"/>
                    </a:moveTo>
                    <a:cubicBezTo>
                      <a:pt x="472193" y="366493"/>
                      <a:pt x="366465" y="472221"/>
                      <a:pt x="236096" y="472221"/>
                    </a:cubicBezTo>
                    <a:cubicBezTo>
                      <a:pt x="105689" y="472221"/>
                      <a:pt x="0" y="366493"/>
                      <a:pt x="0" y="236096"/>
                    </a:cubicBezTo>
                    <a:cubicBezTo>
                      <a:pt x="0" y="105699"/>
                      <a:pt x="105689" y="0"/>
                      <a:pt x="236096" y="0"/>
                    </a:cubicBezTo>
                    <a:cubicBezTo>
                      <a:pt x="366465" y="0"/>
                      <a:pt x="472193" y="105708"/>
                      <a:pt x="472193" y="236096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09" name="Google Shape;209;p22"/>
              <p:cNvSpPr/>
              <p:nvPr/>
            </p:nvSpPr>
            <p:spPr>
              <a:xfrm>
                <a:off x="6038760" y="5578700"/>
                <a:ext cx="221627" cy="144249"/>
              </a:xfrm>
              <a:custGeom>
                <a:avLst/>
                <a:gdLst/>
                <a:ahLst/>
                <a:cxnLst/>
                <a:rect l="l" t="t" r="r" b="b"/>
                <a:pathLst>
                  <a:path w="221627" h="144249" extrusionOk="0">
                    <a:moveTo>
                      <a:pt x="219336" y="31396"/>
                    </a:moveTo>
                    <a:cubicBezTo>
                      <a:pt x="231652" y="64219"/>
                      <a:pt x="193085" y="109129"/>
                      <a:pt x="133183" y="131627"/>
                    </a:cubicBezTo>
                    <a:cubicBezTo>
                      <a:pt x="73223" y="154125"/>
                      <a:pt x="14634" y="145753"/>
                      <a:pt x="2300" y="112853"/>
                    </a:cubicBezTo>
                    <a:cubicBezTo>
                      <a:pt x="-10045" y="80030"/>
                      <a:pt x="28541" y="35110"/>
                      <a:pt x="88472" y="12612"/>
                    </a:cubicBezTo>
                    <a:cubicBezTo>
                      <a:pt x="148394" y="-9886"/>
                      <a:pt x="206983" y="-1475"/>
                      <a:pt x="219336" y="31396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grpSp>
          <p:nvGrpSpPr>
            <p:cNvPr id="210" name="Google Shape;210;p22"/>
            <p:cNvGrpSpPr/>
            <p:nvPr/>
          </p:nvGrpSpPr>
          <p:grpSpPr>
            <a:xfrm>
              <a:off x="5679557" y="5173946"/>
              <a:ext cx="844915" cy="304380"/>
              <a:chOff x="5679557" y="5173946"/>
              <a:chExt cx="844915" cy="304380"/>
            </a:xfrm>
          </p:grpSpPr>
          <p:sp>
            <p:nvSpPr>
              <p:cNvPr id="211" name="Google Shape;211;p22"/>
              <p:cNvSpPr/>
              <p:nvPr/>
            </p:nvSpPr>
            <p:spPr>
              <a:xfrm>
                <a:off x="5679557" y="5173946"/>
                <a:ext cx="844915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844915" h="65760" extrusionOk="0">
                    <a:moveTo>
                      <a:pt x="844915" y="32890"/>
                    </a:moveTo>
                    <a:cubicBezTo>
                      <a:pt x="844915" y="51035"/>
                      <a:pt x="830218" y="65761"/>
                      <a:pt x="812044" y="65761"/>
                    </a:cubicBezTo>
                    <a:lnTo>
                      <a:pt x="32880" y="65761"/>
                    </a:lnTo>
                    <a:cubicBezTo>
                      <a:pt x="14726" y="65761"/>
                      <a:pt x="0" y="51035"/>
                      <a:pt x="0" y="32890"/>
                    </a:cubicBezTo>
                    <a:lnTo>
                      <a:pt x="0" y="32890"/>
                    </a:lnTo>
                    <a:cubicBezTo>
                      <a:pt x="0" y="14726"/>
                      <a:pt x="14726" y="0"/>
                      <a:pt x="32880" y="0"/>
                    </a:cubicBezTo>
                    <a:lnTo>
                      <a:pt x="812044" y="0"/>
                    </a:lnTo>
                    <a:cubicBezTo>
                      <a:pt x="830218" y="0"/>
                      <a:pt x="844915" y="14726"/>
                      <a:pt x="844915" y="32890"/>
                    </a:cubicBezTo>
                    <a:lnTo>
                      <a:pt x="844915" y="3289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12" name="Google Shape;212;p22"/>
              <p:cNvSpPr/>
              <p:nvPr/>
            </p:nvSpPr>
            <p:spPr>
              <a:xfrm>
                <a:off x="5679557" y="5293247"/>
                <a:ext cx="844915" cy="65798"/>
              </a:xfrm>
              <a:custGeom>
                <a:avLst/>
                <a:gdLst/>
                <a:ahLst/>
                <a:cxnLst/>
                <a:rect l="l" t="t" r="r" b="b"/>
                <a:pathLst>
                  <a:path w="844915" h="65798" extrusionOk="0">
                    <a:moveTo>
                      <a:pt x="844915" y="32909"/>
                    </a:moveTo>
                    <a:cubicBezTo>
                      <a:pt x="844915" y="51054"/>
                      <a:pt x="830218" y="65799"/>
                      <a:pt x="812044" y="65799"/>
                    </a:cubicBezTo>
                    <a:lnTo>
                      <a:pt x="32880" y="65799"/>
                    </a:lnTo>
                    <a:cubicBezTo>
                      <a:pt x="14726" y="65799"/>
                      <a:pt x="0" y="51054"/>
                      <a:pt x="0" y="32909"/>
                    </a:cubicBezTo>
                    <a:lnTo>
                      <a:pt x="0" y="32909"/>
                    </a:lnTo>
                    <a:cubicBezTo>
                      <a:pt x="0" y="14745"/>
                      <a:pt x="14726" y="0"/>
                      <a:pt x="32880" y="0"/>
                    </a:cubicBezTo>
                    <a:lnTo>
                      <a:pt x="812044" y="0"/>
                    </a:lnTo>
                    <a:cubicBezTo>
                      <a:pt x="830218" y="0"/>
                      <a:pt x="844915" y="14745"/>
                      <a:pt x="844915" y="32909"/>
                    </a:cubicBezTo>
                    <a:lnTo>
                      <a:pt x="844915" y="32909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5679557" y="5412585"/>
                <a:ext cx="844915" cy="65741"/>
              </a:xfrm>
              <a:custGeom>
                <a:avLst/>
                <a:gdLst/>
                <a:ahLst/>
                <a:cxnLst/>
                <a:rect l="l" t="t" r="r" b="b"/>
                <a:pathLst>
                  <a:path w="844915" h="65741" extrusionOk="0">
                    <a:moveTo>
                      <a:pt x="844915" y="32880"/>
                    </a:moveTo>
                    <a:cubicBezTo>
                      <a:pt x="844915" y="51045"/>
                      <a:pt x="830218" y="65742"/>
                      <a:pt x="812044" y="65742"/>
                    </a:cubicBezTo>
                    <a:lnTo>
                      <a:pt x="32880" y="65742"/>
                    </a:lnTo>
                    <a:cubicBezTo>
                      <a:pt x="14726" y="65742"/>
                      <a:pt x="0" y="51045"/>
                      <a:pt x="0" y="32880"/>
                    </a:cubicBezTo>
                    <a:lnTo>
                      <a:pt x="0" y="32880"/>
                    </a:lnTo>
                    <a:cubicBezTo>
                      <a:pt x="0" y="14707"/>
                      <a:pt x="14726" y="0"/>
                      <a:pt x="32880" y="0"/>
                    </a:cubicBezTo>
                    <a:lnTo>
                      <a:pt x="812044" y="0"/>
                    </a:lnTo>
                    <a:cubicBezTo>
                      <a:pt x="830218" y="0"/>
                      <a:pt x="844915" y="14707"/>
                      <a:pt x="844915" y="32880"/>
                    </a:cubicBezTo>
                    <a:lnTo>
                      <a:pt x="844915" y="3288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</p:grpSp>
      <p:sp>
        <p:nvSpPr>
          <p:cNvPr id="214" name="Google Shape;214;p22"/>
          <p:cNvSpPr/>
          <p:nvPr/>
        </p:nvSpPr>
        <p:spPr>
          <a:xfrm>
            <a:off x="6165675" y="3838602"/>
            <a:ext cx="1051818" cy="1190085"/>
          </a:xfrm>
          <a:custGeom>
            <a:avLst/>
            <a:gdLst/>
            <a:ahLst/>
            <a:cxnLst/>
            <a:rect l="l" t="t" r="r" b="b"/>
            <a:pathLst>
              <a:path w="760809" h="860821" extrusionOk="0">
                <a:moveTo>
                  <a:pt x="0" y="0"/>
                </a:moveTo>
                <a:lnTo>
                  <a:pt x="0" y="860822"/>
                </a:lnTo>
                <a:lnTo>
                  <a:pt x="419452" y="860822"/>
                </a:lnTo>
                <a:cubicBezTo>
                  <a:pt x="457105" y="860822"/>
                  <a:pt x="487632" y="830304"/>
                  <a:pt x="487632" y="792642"/>
                </a:cubicBezTo>
                <a:lnTo>
                  <a:pt x="487632" y="490433"/>
                </a:lnTo>
                <a:cubicBezTo>
                  <a:pt x="631993" y="368437"/>
                  <a:pt x="732215" y="195853"/>
                  <a:pt x="760809" y="10"/>
                </a:cubicBezTo>
                <a:lnTo>
                  <a:pt x="0" y="1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4995776" y="3838602"/>
            <a:ext cx="1051818" cy="1190073"/>
          </a:xfrm>
          <a:custGeom>
            <a:avLst/>
            <a:gdLst/>
            <a:ahLst/>
            <a:cxnLst/>
            <a:rect l="l" t="t" r="r" b="b"/>
            <a:pathLst>
              <a:path w="760809" h="860812" extrusionOk="0">
                <a:moveTo>
                  <a:pt x="760809" y="0"/>
                </a:moveTo>
                <a:lnTo>
                  <a:pt x="0" y="0"/>
                </a:lnTo>
                <a:cubicBezTo>
                  <a:pt x="28594" y="195844"/>
                  <a:pt x="128816" y="368437"/>
                  <a:pt x="273196" y="490423"/>
                </a:cubicBezTo>
                <a:lnTo>
                  <a:pt x="273196" y="792632"/>
                </a:lnTo>
                <a:cubicBezTo>
                  <a:pt x="273196" y="830294"/>
                  <a:pt x="303724" y="860812"/>
                  <a:pt x="341376" y="860812"/>
                </a:cubicBezTo>
                <a:lnTo>
                  <a:pt x="760809" y="860812"/>
                </a:lnTo>
                <a:lnTo>
                  <a:pt x="760809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6165675" y="2531344"/>
            <a:ext cx="1063419" cy="1189229"/>
          </a:xfrm>
          <a:custGeom>
            <a:avLst/>
            <a:gdLst/>
            <a:ahLst/>
            <a:cxnLst/>
            <a:rect l="l" t="t" r="r" b="b"/>
            <a:pathLst>
              <a:path w="769200" h="860202" extrusionOk="0">
                <a:moveTo>
                  <a:pt x="0" y="860203"/>
                </a:moveTo>
                <a:lnTo>
                  <a:pt x="766334" y="860203"/>
                </a:lnTo>
                <a:cubicBezTo>
                  <a:pt x="768229" y="837857"/>
                  <a:pt x="769201" y="815254"/>
                  <a:pt x="769201" y="792423"/>
                </a:cubicBezTo>
                <a:cubicBezTo>
                  <a:pt x="769201" y="362417"/>
                  <a:pt x="426930" y="12621"/>
                  <a:pt x="0" y="0"/>
                </a:cubicBezTo>
                <a:lnTo>
                  <a:pt x="0" y="8602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04800" dist="152400" dir="5400000" sx="98000" sy="98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4984178" y="2531330"/>
            <a:ext cx="1063420" cy="1189243"/>
          </a:xfrm>
          <a:custGeom>
            <a:avLst/>
            <a:gdLst/>
            <a:ahLst/>
            <a:cxnLst/>
            <a:rect l="l" t="t" r="r" b="b"/>
            <a:pathLst>
              <a:path w="769201" h="860212" extrusionOk="0">
                <a:moveTo>
                  <a:pt x="769201" y="860212"/>
                </a:moveTo>
                <a:lnTo>
                  <a:pt x="769201" y="0"/>
                </a:lnTo>
                <a:cubicBezTo>
                  <a:pt x="342281" y="12621"/>
                  <a:pt x="0" y="362426"/>
                  <a:pt x="0" y="792423"/>
                </a:cubicBezTo>
                <a:cubicBezTo>
                  <a:pt x="0" y="815254"/>
                  <a:pt x="972" y="837857"/>
                  <a:pt x="2867" y="860203"/>
                </a:cubicBezTo>
                <a:lnTo>
                  <a:pt x="769201" y="860203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7156021" y="2200645"/>
            <a:ext cx="587965" cy="587965"/>
          </a:xfrm>
          <a:custGeom>
            <a:avLst/>
            <a:gdLst/>
            <a:ahLst/>
            <a:cxnLst/>
            <a:rect l="l" t="t" r="r" b="b"/>
            <a:pathLst>
              <a:path w="425291" h="425291" extrusionOk="0">
                <a:moveTo>
                  <a:pt x="425291" y="212646"/>
                </a:moveTo>
                <a:cubicBezTo>
                  <a:pt x="425291" y="330089"/>
                  <a:pt x="330079" y="425291"/>
                  <a:pt x="212646" y="425291"/>
                </a:cubicBezTo>
                <a:cubicBezTo>
                  <a:pt x="95202" y="425291"/>
                  <a:pt x="0" y="330089"/>
                  <a:pt x="0" y="212646"/>
                </a:cubicBezTo>
                <a:cubicBezTo>
                  <a:pt x="0" y="95202"/>
                  <a:pt x="95202" y="0"/>
                  <a:pt x="212646" y="0"/>
                </a:cubicBezTo>
                <a:cubicBezTo>
                  <a:pt x="330079" y="0"/>
                  <a:pt x="425291" y="95202"/>
                  <a:pt x="425291" y="2126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68300" dist="127000" dir="2700000" sx="98000" sy="98000" algn="tl" rotWithShape="0">
              <a:srgbClr val="000000">
                <a:alpha val="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219" name="Google Shape;219;p22"/>
          <p:cNvCxnSpPr/>
          <p:nvPr/>
        </p:nvCxnSpPr>
        <p:spPr>
          <a:xfrm>
            <a:off x="7801688" y="2505859"/>
            <a:ext cx="647700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" name="Google Shape;220;p22"/>
          <p:cNvSpPr txBox="1"/>
          <p:nvPr/>
        </p:nvSpPr>
        <p:spPr>
          <a:xfrm>
            <a:off x="8939455" y="2089250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343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Grounding &amp;</a:t>
            </a: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Reliability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8939441" y="2375078"/>
            <a:ext cx="2381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Agents use Bing and official PDFs, admitting gaps instead of hallucinating.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8507192" y="2412458"/>
            <a:ext cx="186900" cy="18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3" name="Google Shape;223;p22"/>
          <p:cNvSpPr/>
          <p:nvPr/>
        </p:nvSpPr>
        <p:spPr>
          <a:xfrm rot="-1365798">
            <a:off x="7387482" y="4062178"/>
            <a:ext cx="588047" cy="588047"/>
          </a:xfrm>
          <a:custGeom>
            <a:avLst/>
            <a:gdLst/>
            <a:ahLst/>
            <a:cxnLst/>
            <a:rect l="l" t="t" r="r" b="b"/>
            <a:pathLst>
              <a:path w="425290" h="425290" extrusionOk="0">
                <a:moveTo>
                  <a:pt x="425291" y="212645"/>
                </a:moveTo>
                <a:cubicBezTo>
                  <a:pt x="425291" y="330086"/>
                  <a:pt x="330086" y="425291"/>
                  <a:pt x="212645" y="425291"/>
                </a:cubicBezTo>
                <a:cubicBezTo>
                  <a:pt x="95205" y="425291"/>
                  <a:pt x="0" y="330086"/>
                  <a:pt x="0" y="212645"/>
                </a:cubicBezTo>
                <a:cubicBezTo>
                  <a:pt x="0" y="95205"/>
                  <a:pt x="95204" y="0"/>
                  <a:pt x="212645" y="0"/>
                </a:cubicBezTo>
                <a:cubicBezTo>
                  <a:pt x="330086" y="0"/>
                  <a:pt x="425291" y="95204"/>
                  <a:pt x="425291" y="2126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68300" dist="127000" dir="2700000" sx="98000" sy="98000" algn="tl" rotWithShape="0">
              <a:srgbClr val="000000">
                <a:alpha val="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8609820" y="5137600"/>
            <a:ext cx="271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Inclusiveness </a:t>
            </a:r>
            <a:r>
              <a:rPr lang="en-US" b="1">
                <a:solidFill>
                  <a:srgbClr val="4343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by Design</a:t>
            </a:r>
            <a:endParaRPr sz="1400" b="1">
              <a:solidFill>
                <a:srgbClr val="434343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8609823" y="5438775"/>
            <a:ext cx="2919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We connect seniors, the visually impaired, and low-literacy groups across the digital divide.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8217659" y="4808210"/>
            <a:ext cx="186900" cy="18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227" name="Google Shape;227;p22"/>
          <p:cNvCxnSpPr/>
          <p:nvPr/>
        </p:nvCxnSpPr>
        <p:spPr>
          <a:xfrm>
            <a:off x="7928712" y="4578988"/>
            <a:ext cx="288900" cy="24420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22"/>
          <p:cNvSpPr/>
          <p:nvPr/>
        </p:nvSpPr>
        <p:spPr>
          <a:xfrm>
            <a:off x="4448234" y="2200645"/>
            <a:ext cx="587965" cy="587965"/>
          </a:xfrm>
          <a:custGeom>
            <a:avLst/>
            <a:gdLst/>
            <a:ahLst/>
            <a:cxnLst/>
            <a:rect l="l" t="t" r="r" b="b"/>
            <a:pathLst>
              <a:path w="425291" h="425291" extrusionOk="0">
                <a:moveTo>
                  <a:pt x="425291" y="212646"/>
                </a:moveTo>
                <a:cubicBezTo>
                  <a:pt x="425291" y="330089"/>
                  <a:pt x="330079" y="425291"/>
                  <a:pt x="212646" y="425291"/>
                </a:cubicBezTo>
                <a:cubicBezTo>
                  <a:pt x="95202" y="425291"/>
                  <a:pt x="0" y="330089"/>
                  <a:pt x="0" y="212646"/>
                </a:cubicBezTo>
                <a:cubicBezTo>
                  <a:pt x="0" y="95202"/>
                  <a:pt x="95202" y="0"/>
                  <a:pt x="212646" y="0"/>
                </a:cubicBezTo>
                <a:cubicBezTo>
                  <a:pt x="330079" y="0"/>
                  <a:pt x="425291" y="95202"/>
                  <a:pt x="425291" y="2126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68300" dist="127000" dir="2700000" sx="98000" sy="98000" algn="tl" rotWithShape="0">
              <a:srgbClr val="000000">
                <a:alpha val="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 flipH="1">
            <a:off x="612844" y="2089250"/>
            <a:ext cx="263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Safety </a:t>
            </a:r>
            <a:r>
              <a:rPr lang="en-US" b="1">
                <a:solidFill>
                  <a:srgbClr val="4343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&amp; Moderation</a:t>
            </a:r>
            <a:endParaRPr sz="1400" b="1">
              <a:solidFill>
                <a:srgbClr val="434343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 flipH="1">
            <a:off x="828560" y="2375078"/>
            <a:ext cx="2424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Blocks hate, violence, and self-harm to keep the digital square constructive.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31" name="Google Shape;231;p22"/>
          <p:cNvSpPr/>
          <p:nvPr/>
        </p:nvSpPr>
        <p:spPr>
          <a:xfrm flipH="1">
            <a:off x="3497909" y="2412458"/>
            <a:ext cx="186900" cy="18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232" name="Google Shape;232;p22"/>
          <p:cNvCxnSpPr/>
          <p:nvPr/>
        </p:nvCxnSpPr>
        <p:spPr>
          <a:xfrm>
            <a:off x="3739756" y="2505859"/>
            <a:ext cx="647700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22"/>
          <p:cNvSpPr/>
          <p:nvPr/>
        </p:nvSpPr>
        <p:spPr>
          <a:xfrm rot="-1298850">
            <a:off x="4207908" y="4061216"/>
            <a:ext cx="587952" cy="587952"/>
          </a:xfrm>
          <a:custGeom>
            <a:avLst/>
            <a:gdLst/>
            <a:ahLst/>
            <a:cxnLst/>
            <a:rect l="l" t="t" r="r" b="b"/>
            <a:pathLst>
              <a:path w="425280" h="425280" extrusionOk="0">
                <a:moveTo>
                  <a:pt x="425280" y="212640"/>
                </a:moveTo>
                <a:cubicBezTo>
                  <a:pt x="425280" y="330078"/>
                  <a:pt x="330078" y="425280"/>
                  <a:pt x="212640" y="425280"/>
                </a:cubicBezTo>
                <a:cubicBezTo>
                  <a:pt x="95202" y="425280"/>
                  <a:pt x="0" y="330078"/>
                  <a:pt x="0" y="212640"/>
                </a:cubicBezTo>
                <a:cubicBezTo>
                  <a:pt x="0" y="95202"/>
                  <a:pt x="95202" y="0"/>
                  <a:pt x="212640" y="0"/>
                </a:cubicBezTo>
                <a:cubicBezTo>
                  <a:pt x="330078" y="0"/>
                  <a:pt x="425280" y="95202"/>
                  <a:pt x="425280" y="2126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68300" dist="127000" dir="2700000" sx="98000" sy="98000" algn="tl" rotWithShape="0">
              <a:srgbClr val="000000">
                <a:alpha val="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 flipH="1">
            <a:off x="971222" y="5137600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343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Radical</a:t>
            </a:r>
            <a:r>
              <a:rPr lang="en-US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Transparency</a:t>
            </a:r>
            <a:endParaRPr sz="14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 flipH="1">
            <a:off x="1137431" y="5438775"/>
            <a:ext cx="2424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Users are told when content is synthetic, and the rating loop ensures accountability.</a:t>
            </a:r>
            <a:endParaRPr sz="1200">
              <a:solidFill>
                <a:srgbClr val="3F3F3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36" name="Google Shape;236;p22"/>
          <p:cNvSpPr/>
          <p:nvPr/>
        </p:nvSpPr>
        <p:spPr>
          <a:xfrm flipH="1">
            <a:off x="3766704" y="4808210"/>
            <a:ext cx="186900" cy="18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237" name="Google Shape;237;p22"/>
          <p:cNvCxnSpPr/>
          <p:nvPr/>
        </p:nvCxnSpPr>
        <p:spPr>
          <a:xfrm flipH="1">
            <a:off x="3963393" y="4578988"/>
            <a:ext cx="288900" cy="24420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p22"/>
          <p:cNvSpPr txBox="1"/>
          <p:nvPr/>
        </p:nvSpPr>
        <p:spPr>
          <a:xfrm flipH="1">
            <a:off x="4887918" y="2915534"/>
            <a:ext cx="143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</a:t>
            </a:r>
            <a:endParaRPr sz="36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 flipH="1">
            <a:off x="5883237" y="2915534"/>
            <a:ext cx="143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</a:t>
            </a:r>
            <a:endParaRPr sz="3600" b="1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 flipH="1">
            <a:off x="4887918" y="3938149"/>
            <a:ext cx="143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</a:t>
            </a:r>
            <a:endParaRPr sz="36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 flipH="1">
            <a:off x="5883237" y="3938149"/>
            <a:ext cx="143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</a:t>
            </a:r>
            <a:endParaRPr sz="3600" b="1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536125" y="6326475"/>
            <a:ext cx="1705200" cy="3294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rgbClr val="E5E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9985725" y="6396400"/>
            <a:ext cx="1705200" cy="3294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rgbClr val="E5E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22" title="safety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675" y="2361400"/>
            <a:ext cx="288900" cy="2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 title="reliable.png"/>
          <p:cNvPicPr preferRelativeResize="0"/>
          <p:nvPr/>
        </p:nvPicPr>
        <p:blipFill rotWithShape="1">
          <a:blip r:embed="rId5">
            <a:alphaModFix/>
          </a:blip>
          <a:srcRect l="21170" t="18329" r="26061" b="23883"/>
          <a:stretch/>
        </p:blipFill>
        <p:spPr>
          <a:xfrm>
            <a:off x="7194075" y="2296160"/>
            <a:ext cx="511850" cy="39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 title="inclusive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483036" y="4157739"/>
            <a:ext cx="396950" cy="3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 title="transparen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7437" y="4211787"/>
            <a:ext cx="288900" cy="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5E5E5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>
            <a:spLocks noGrp="1"/>
          </p:cNvSpPr>
          <p:nvPr>
            <p:ph type="pic" idx="2"/>
          </p:nvPr>
        </p:nvSpPr>
        <p:spPr>
          <a:xfrm>
            <a:off x="7421880" y="0"/>
            <a:ext cx="4770000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3" name="Google Shape;253;p23"/>
          <p:cNvSpPr txBox="1"/>
          <p:nvPr/>
        </p:nvSpPr>
        <p:spPr>
          <a:xfrm>
            <a:off x="826251" y="2241700"/>
            <a:ext cx="84282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3F3F3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Thank </a:t>
            </a:r>
            <a:r>
              <a:rPr lang="en-US" sz="11500">
                <a:solidFill>
                  <a:schemeClr val="accen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You</a:t>
            </a:r>
            <a:endParaRPr sz="11500">
              <a:solidFill>
                <a:schemeClr val="accen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pSp>
        <p:nvGrpSpPr>
          <p:cNvPr id="254" name="Google Shape;254;p23"/>
          <p:cNvGrpSpPr/>
          <p:nvPr/>
        </p:nvGrpSpPr>
        <p:grpSpPr>
          <a:xfrm>
            <a:off x="962326" y="2149039"/>
            <a:ext cx="1899273" cy="253800"/>
            <a:chOff x="1122290" y="584941"/>
            <a:chExt cx="1899273" cy="253800"/>
          </a:xfrm>
        </p:grpSpPr>
        <p:sp>
          <p:nvSpPr>
            <p:cNvPr id="255" name="Google Shape;255;p23"/>
            <p:cNvSpPr txBox="1"/>
            <p:nvPr/>
          </p:nvSpPr>
          <p:spPr>
            <a:xfrm>
              <a:off x="1246463" y="584941"/>
              <a:ext cx="1775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accen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Civic Utopia</a:t>
              </a:r>
              <a:endParaRPr sz="1050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256" name="Google Shape;256;p23"/>
            <p:cNvGrpSpPr/>
            <p:nvPr/>
          </p:nvGrpSpPr>
          <p:grpSpPr>
            <a:xfrm>
              <a:off x="1122290" y="649764"/>
              <a:ext cx="124142" cy="124142"/>
              <a:chOff x="1167662" y="4029192"/>
              <a:chExt cx="532800" cy="532800"/>
            </a:xfrm>
          </p:grpSpPr>
          <p:sp>
            <p:nvSpPr>
              <p:cNvPr id="257" name="Google Shape;257;p23"/>
              <p:cNvSpPr/>
              <p:nvPr/>
            </p:nvSpPr>
            <p:spPr>
              <a:xfrm>
                <a:off x="1167662" y="4029192"/>
                <a:ext cx="532800" cy="532800"/>
              </a:xfrm>
              <a:prstGeom prst="roundRect">
                <a:avLst>
                  <a:gd name="adj" fmla="val 2417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203200" dir="5400000" sx="95000" sy="95000" algn="t" rotWithShape="0">
                  <a:schemeClr val="accent1">
                    <a:alpha val="98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pic>
            <p:nvPicPr>
              <p:cNvPr id="258" name="Google Shape;258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1265689" y="4127220"/>
                <a:ext cx="336771" cy="336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9" name="Google Shape;259;p23"/>
          <p:cNvSpPr txBox="1"/>
          <p:nvPr/>
        </p:nvSpPr>
        <p:spPr>
          <a:xfrm>
            <a:off x="3801518" y="4103755"/>
            <a:ext cx="325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For Joining This Presentation</a:t>
            </a:r>
            <a:endParaRPr/>
          </a:p>
        </p:txBody>
      </p:sp>
      <p:pic>
        <p:nvPicPr>
          <p:cNvPr id="260" name="Google Shape;2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500" y="2241705"/>
            <a:ext cx="3807370" cy="2141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2F2F2"/>
      </a:lt1>
      <a:dk2>
        <a:srgbClr val="000000"/>
      </a:dk2>
      <a:lt2>
        <a:srgbClr val="FFFFFF"/>
      </a:lt2>
      <a:accent1>
        <a:srgbClr val="2176FF"/>
      </a:accent1>
      <a:accent2>
        <a:srgbClr val="33A1FD"/>
      </a:accent2>
      <a:accent3>
        <a:srgbClr val="FDCA40"/>
      </a:accent3>
      <a:accent4>
        <a:srgbClr val="F79824"/>
      </a:accent4>
      <a:accent5>
        <a:srgbClr val="31393C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Office PowerPoint</Application>
  <PresentationFormat>Widescreen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Lexend SemiBold</vt:lpstr>
      <vt:lpstr>Plus Jakarta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Gary Bryan</cp:lastModifiedBy>
  <cp:revision>1</cp:revision>
  <dcterms:modified xsi:type="dcterms:W3CDTF">2025-11-27T17:39:56Z</dcterms:modified>
</cp:coreProperties>
</file>